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78"/>
  </p:notesMasterIdLst>
  <p:handoutMasterIdLst>
    <p:handoutMasterId r:id="rId79"/>
  </p:handoutMasterIdLst>
  <p:sldIdLst>
    <p:sldId id="256" r:id="rId5"/>
    <p:sldId id="277" r:id="rId6"/>
    <p:sldId id="344" r:id="rId7"/>
    <p:sldId id="278" r:id="rId8"/>
    <p:sldId id="279" r:id="rId9"/>
    <p:sldId id="287" r:id="rId10"/>
    <p:sldId id="290" r:id="rId11"/>
    <p:sldId id="288" r:id="rId12"/>
    <p:sldId id="350" r:id="rId13"/>
    <p:sldId id="351" r:id="rId14"/>
    <p:sldId id="352" r:id="rId15"/>
    <p:sldId id="349" r:id="rId16"/>
    <p:sldId id="354" r:id="rId17"/>
    <p:sldId id="353" r:id="rId18"/>
    <p:sldId id="356" r:id="rId19"/>
    <p:sldId id="355" r:id="rId20"/>
    <p:sldId id="357" r:id="rId21"/>
    <p:sldId id="289" r:id="rId22"/>
    <p:sldId id="291" r:id="rId23"/>
    <p:sldId id="337" r:id="rId24"/>
    <p:sldId id="305" r:id="rId25"/>
    <p:sldId id="293" r:id="rId26"/>
    <p:sldId id="294" r:id="rId27"/>
    <p:sldId id="308" r:id="rId28"/>
    <p:sldId id="295" r:id="rId29"/>
    <p:sldId id="296" r:id="rId30"/>
    <p:sldId id="298" r:id="rId31"/>
    <p:sldId id="299" r:id="rId32"/>
    <p:sldId id="300" r:id="rId33"/>
    <p:sldId id="301" r:id="rId34"/>
    <p:sldId id="306" r:id="rId35"/>
    <p:sldId id="302" r:id="rId36"/>
    <p:sldId id="303" r:id="rId37"/>
    <p:sldId id="304" r:id="rId38"/>
    <p:sldId id="307" r:id="rId39"/>
    <p:sldId id="309" r:id="rId40"/>
    <p:sldId id="310" r:id="rId41"/>
    <p:sldId id="311" r:id="rId42"/>
    <p:sldId id="316" r:id="rId43"/>
    <p:sldId id="317" r:id="rId44"/>
    <p:sldId id="318" r:id="rId45"/>
    <p:sldId id="319" r:id="rId46"/>
    <p:sldId id="320" r:id="rId47"/>
    <p:sldId id="321" r:id="rId48"/>
    <p:sldId id="322" r:id="rId49"/>
    <p:sldId id="323" r:id="rId50"/>
    <p:sldId id="324" r:id="rId51"/>
    <p:sldId id="325" r:id="rId52"/>
    <p:sldId id="326" r:id="rId53"/>
    <p:sldId id="327" r:id="rId54"/>
    <p:sldId id="336" r:id="rId55"/>
    <p:sldId id="332" r:id="rId56"/>
    <p:sldId id="328" r:id="rId57"/>
    <p:sldId id="358" r:id="rId58"/>
    <p:sldId id="359" r:id="rId59"/>
    <p:sldId id="364" r:id="rId60"/>
    <p:sldId id="360" r:id="rId61"/>
    <p:sldId id="333" r:id="rId62"/>
    <p:sldId id="334" r:id="rId63"/>
    <p:sldId id="335" r:id="rId64"/>
    <p:sldId id="338" r:id="rId65"/>
    <p:sldId id="340" r:id="rId66"/>
    <p:sldId id="341" r:id="rId67"/>
    <p:sldId id="342" r:id="rId68"/>
    <p:sldId id="345" r:id="rId69"/>
    <p:sldId id="343" r:id="rId70"/>
    <p:sldId id="339" r:id="rId71"/>
    <p:sldId id="346" r:id="rId72"/>
    <p:sldId id="361" r:id="rId73"/>
    <p:sldId id="348" r:id="rId74"/>
    <p:sldId id="362" r:id="rId75"/>
    <p:sldId id="347" r:id="rId76"/>
    <p:sldId id="363" r:id="rId77"/>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50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45" autoAdjust="0"/>
    <p:restoredTop sz="88639" autoAdjust="0"/>
  </p:normalViewPr>
  <p:slideViewPr>
    <p:cSldViewPr snapToGrid="0">
      <p:cViewPr varScale="1">
        <p:scale>
          <a:sx n="86" d="100"/>
          <a:sy n="86" d="100"/>
        </p:scale>
        <p:origin x="72" y="89"/>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496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8331B6-C595-4824-B98A-F142B7D351A5}" type="doc">
      <dgm:prSet loTypeId="urn:microsoft.com/office/officeart/2005/8/layout/vList2" loCatId="list" qsTypeId="urn:microsoft.com/office/officeart/2005/8/quickstyle/simple2" qsCatId="simple" csTypeId="urn:microsoft.com/office/officeart/2005/8/colors/accent0_1" csCatId="mainScheme" phldr="1"/>
      <dgm:spPr/>
      <dgm:t>
        <a:bodyPr/>
        <a:lstStyle/>
        <a:p>
          <a:endParaRPr lang="zh-CN" altLang="en-US"/>
        </a:p>
      </dgm:t>
    </dgm:pt>
    <dgm:pt modelId="{B40EFB67-ABD1-486F-A9F6-DF1797A34235}">
      <dgm:prSet/>
      <dgm:spPr/>
      <dgm:t>
        <a:bodyPr/>
        <a:lstStyle/>
        <a:p>
          <a:r>
            <a:rPr lang="zh-CN" dirty="0">
              <a:latin typeface="微软雅黑" panose="020B0503020204020204" pitchFamily="34" charset="-122"/>
              <a:ea typeface="微软雅黑" panose="020B0503020204020204" pitchFamily="34" charset="-122"/>
            </a:rPr>
            <a:t>由于</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gm:t>
    </dgm:pt>
    <dgm:pt modelId="{EDC85CDF-EBFD-4FCE-9F32-A64F87E88078}" type="parTrans" cxnId="{E0483EB4-4B13-4885-8FE0-CC3CAF9F2CDE}">
      <dgm:prSet/>
      <dgm:spPr/>
      <dgm:t>
        <a:bodyPr/>
        <a:lstStyle/>
        <a:p>
          <a:endParaRPr lang="zh-CN" altLang="en-US"/>
        </a:p>
      </dgm:t>
    </dgm:pt>
    <dgm:pt modelId="{CE306B5B-D827-4812-8BB2-8B2D7D5A2C65}" type="sibTrans" cxnId="{E0483EB4-4B13-4885-8FE0-CC3CAF9F2CDE}">
      <dgm:prSet/>
      <dgm:spPr/>
      <dgm:t>
        <a:bodyPr/>
        <a:lstStyle/>
        <a:p>
          <a:endParaRPr lang="zh-CN" altLang="en-US"/>
        </a:p>
      </dgm:t>
    </dgm:pt>
    <dgm:pt modelId="{AC9FEF2D-4769-4B1F-B063-0A140A42077B}">
      <dgm:prSet custT="1"/>
      <dgm:spPr/>
      <dgm: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gm:t>
    </dgm:pt>
    <dgm:pt modelId="{7BADB04D-F6E7-4B16-ABBC-1BF479A96E7E}" type="parTrans" cxnId="{3B203BB4-C8AB-4D40-90DD-A03547253E98}">
      <dgm:prSet/>
      <dgm:spPr/>
      <dgm:t>
        <a:bodyPr/>
        <a:lstStyle/>
        <a:p>
          <a:endParaRPr lang="zh-CN" altLang="en-US"/>
        </a:p>
      </dgm:t>
    </dgm:pt>
    <dgm:pt modelId="{793B6798-6EF0-4133-950D-702409186CC7}" type="sibTrans" cxnId="{3B203BB4-C8AB-4D40-90DD-A03547253E98}">
      <dgm:prSet/>
      <dgm:spPr/>
      <dgm:t>
        <a:bodyPr/>
        <a:lstStyle/>
        <a:p>
          <a:endParaRPr lang="zh-CN" altLang="en-US"/>
        </a:p>
      </dgm:t>
    </dgm:pt>
    <dgm:pt modelId="{6886EE36-7CC3-4424-AB06-B22CFBA69D71}">
      <dgm:prSet custT="1"/>
      <dgm:spPr/>
      <dgm: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gm:t>
    </dgm:pt>
    <dgm:pt modelId="{83D07DCC-F619-47AF-A31F-71FA969EDC9F}" type="parTrans" cxnId="{D7A03030-E36C-4BC7-A473-C674CD02FF56}">
      <dgm:prSet/>
      <dgm:spPr/>
      <dgm:t>
        <a:bodyPr/>
        <a:lstStyle/>
        <a:p>
          <a:endParaRPr lang="zh-CN" altLang="en-US"/>
        </a:p>
      </dgm:t>
    </dgm:pt>
    <dgm:pt modelId="{E5C00075-4547-4F34-8477-65D21DEF454E}" type="sibTrans" cxnId="{D7A03030-E36C-4BC7-A473-C674CD02FF56}">
      <dgm:prSet/>
      <dgm:spPr/>
      <dgm:t>
        <a:bodyPr/>
        <a:lstStyle/>
        <a:p>
          <a:endParaRPr lang="zh-CN" altLang="en-US"/>
        </a:p>
      </dgm:t>
    </dgm:pt>
    <dgm:pt modelId="{7A64F432-491E-4BA2-938E-C597FD2163E5}" type="pres">
      <dgm:prSet presAssocID="{C98331B6-C595-4824-B98A-F142B7D351A5}" presName="linear" presStyleCnt="0">
        <dgm:presLayoutVars>
          <dgm:animLvl val="lvl"/>
          <dgm:resizeHandles val="exact"/>
        </dgm:presLayoutVars>
      </dgm:prSet>
      <dgm:spPr/>
    </dgm:pt>
    <dgm:pt modelId="{714D3D6B-BCA2-4E06-BDDC-66F10FD4CBAC}" type="pres">
      <dgm:prSet presAssocID="{B40EFB67-ABD1-486F-A9F6-DF1797A34235}" presName="parentText" presStyleLbl="node1" presStyleIdx="0" presStyleCnt="3" custScaleY="74913">
        <dgm:presLayoutVars>
          <dgm:chMax val="0"/>
          <dgm:bulletEnabled val="1"/>
        </dgm:presLayoutVars>
      </dgm:prSet>
      <dgm:spPr/>
    </dgm:pt>
    <dgm:pt modelId="{85CA1440-FDD1-4410-933F-947BFE456501}" type="pres">
      <dgm:prSet presAssocID="{CE306B5B-D827-4812-8BB2-8B2D7D5A2C65}" presName="spacer" presStyleCnt="0"/>
      <dgm:spPr/>
    </dgm:pt>
    <dgm:pt modelId="{BCA37CD4-67F4-4579-A818-5F5ACEA254AD}" type="pres">
      <dgm:prSet presAssocID="{AC9FEF2D-4769-4B1F-B063-0A140A42077B}" presName="parentText" presStyleLbl="node1" presStyleIdx="1" presStyleCnt="3" custScaleY="80355">
        <dgm:presLayoutVars>
          <dgm:chMax val="0"/>
          <dgm:bulletEnabled val="1"/>
        </dgm:presLayoutVars>
      </dgm:prSet>
      <dgm:spPr/>
    </dgm:pt>
    <dgm:pt modelId="{2B3F29A1-B540-42D0-8A97-3D630B656B8A}" type="pres">
      <dgm:prSet presAssocID="{793B6798-6EF0-4133-950D-702409186CC7}" presName="spacer" presStyleCnt="0"/>
      <dgm:spPr/>
    </dgm:pt>
    <dgm:pt modelId="{D648F320-AC16-4CD1-804B-8802C234D21D}" type="pres">
      <dgm:prSet presAssocID="{6886EE36-7CC3-4424-AB06-B22CFBA69D71}" presName="parentText" presStyleLbl="node1" presStyleIdx="2" presStyleCnt="3" custScaleY="88265">
        <dgm:presLayoutVars>
          <dgm:chMax val="0"/>
          <dgm:bulletEnabled val="1"/>
        </dgm:presLayoutVars>
      </dgm:prSet>
      <dgm:spPr/>
    </dgm:pt>
  </dgm:ptLst>
  <dgm:cxnLst>
    <dgm:cxn modelId="{D7A03030-E36C-4BC7-A473-C674CD02FF56}" srcId="{C98331B6-C595-4824-B98A-F142B7D351A5}" destId="{6886EE36-7CC3-4424-AB06-B22CFBA69D71}" srcOrd="2" destOrd="0" parTransId="{83D07DCC-F619-47AF-A31F-71FA969EDC9F}" sibTransId="{E5C00075-4547-4F34-8477-65D21DEF454E}"/>
    <dgm:cxn modelId="{F193F075-2F9F-4D65-AB8D-CB91244DEDCF}" type="presOf" srcId="{6886EE36-7CC3-4424-AB06-B22CFBA69D71}" destId="{D648F320-AC16-4CD1-804B-8802C234D21D}" srcOrd="0" destOrd="0" presId="urn:microsoft.com/office/officeart/2005/8/layout/vList2"/>
    <dgm:cxn modelId="{52896B7C-58F7-46CA-9978-4138FC6CF590}" type="presOf" srcId="{AC9FEF2D-4769-4B1F-B063-0A140A42077B}" destId="{BCA37CD4-67F4-4579-A818-5F5ACEA254AD}" srcOrd="0" destOrd="0" presId="urn:microsoft.com/office/officeart/2005/8/layout/vList2"/>
    <dgm:cxn modelId="{4D878089-D590-4368-A13F-BADE39552E33}" type="presOf" srcId="{C98331B6-C595-4824-B98A-F142B7D351A5}" destId="{7A64F432-491E-4BA2-938E-C597FD2163E5}" srcOrd="0" destOrd="0" presId="urn:microsoft.com/office/officeart/2005/8/layout/vList2"/>
    <dgm:cxn modelId="{9C5DA6A0-EC1F-455C-BFE9-C24CE05E00FB}" type="presOf" srcId="{B40EFB67-ABD1-486F-A9F6-DF1797A34235}" destId="{714D3D6B-BCA2-4E06-BDDC-66F10FD4CBAC}" srcOrd="0" destOrd="0" presId="urn:microsoft.com/office/officeart/2005/8/layout/vList2"/>
    <dgm:cxn modelId="{3B203BB4-C8AB-4D40-90DD-A03547253E98}" srcId="{C98331B6-C595-4824-B98A-F142B7D351A5}" destId="{AC9FEF2D-4769-4B1F-B063-0A140A42077B}" srcOrd="1" destOrd="0" parTransId="{7BADB04D-F6E7-4B16-ABBC-1BF479A96E7E}" sibTransId="{793B6798-6EF0-4133-950D-702409186CC7}"/>
    <dgm:cxn modelId="{E0483EB4-4B13-4885-8FE0-CC3CAF9F2CDE}" srcId="{C98331B6-C595-4824-B98A-F142B7D351A5}" destId="{B40EFB67-ABD1-486F-A9F6-DF1797A34235}" srcOrd="0" destOrd="0" parTransId="{EDC85CDF-EBFD-4FCE-9F32-A64F87E88078}" sibTransId="{CE306B5B-D827-4812-8BB2-8B2D7D5A2C65}"/>
    <dgm:cxn modelId="{A0C973DB-EFA3-4022-96C4-6F35E40421A7}" type="presParOf" srcId="{7A64F432-491E-4BA2-938E-C597FD2163E5}" destId="{714D3D6B-BCA2-4E06-BDDC-66F10FD4CBAC}" srcOrd="0" destOrd="0" presId="urn:microsoft.com/office/officeart/2005/8/layout/vList2"/>
    <dgm:cxn modelId="{1FABC011-023C-443D-8873-4C4FEFF2B6A2}" type="presParOf" srcId="{7A64F432-491E-4BA2-938E-C597FD2163E5}" destId="{85CA1440-FDD1-4410-933F-947BFE456501}" srcOrd="1" destOrd="0" presId="urn:microsoft.com/office/officeart/2005/8/layout/vList2"/>
    <dgm:cxn modelId="{0BCC844A-6D1D-41D6-8698-E5B711876854}" type="presParOf" srcId="{7A64F432-491E-4BA2-938E-C597FD2163E5}" destId="{BCA37CD4-67F4-4579-A818-5F5ACEA254AD}" srcOrd="2" destOrd="0" presId="urn:microsoft.com/office/officeart/2005/8/layout/vList2"/>
    <dgm:cxn modelId="{E62A4722-79D1-4C75-A62F-206585BC4F5E}" type="presParOf" srcId="{7A64F432-491E-4BA2-938E-C597FD2163E5}" destId="{2B3F29A1-B540-42D0-8A97-3D630B656B8A}" srcOrd="3" destOrd="0" presId="urn:microsoft.com/office/officeart/2005/8/layout/vList2"/>
    <dgm:cxn modelId="{99B4F94A-E881-45B3-BA24-FF239E10CCD1}" type="presParOf" srcId="{7A64F432-491E-4BA2-938E-C597FD2163E5}" destId="{D648F320-AC16-4CD1-804B-8802C234D21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EFCD2A-A40D-4609-BDDA-1B50EE2D33DE}" type="doc">
      <dgm:prSet loTypeId="urn:microsoft.com/office/officeart/2005/8/layout/vList5" loCatId="list" qsTypeId="urn:microsoft.com/office/officeart/2005/8/quickstyle/simple2" qsCatId="simple" csTypeId="urn:microsoft.com/office/officeart/2005/8/colors/accent0_1" csCatId="mainScheme" phldr="1"/>
      <dgm:spPr/>
      <dgm:t>
        <a:bodyPr/>
        <a:lstStyle/>
        <a:p>
          <a:endParaRPr lang="zh-CN" altLang="en-US"/>
        </a:p>
      </dgm:t>
    </dgm:pt>
    <dgm:pt modelId="{AAE52CC5-3214-4A4C-8719-921B54B48F11}">
      <dgm:prSet custT="1"/>
      <dgm:spPr/>
      <dgm:t>
        <a:bodyPr/>
        <a:lstStyle/>
        <a:p>
          <a:r>
            <a:rPr lang="zh-CN" altLang="en-US" sz="2800" dirty="0">
              <a:latin typeface="微软雅黑" panose="020B0503020204020204" pitchFamily="34" charset="-122"/>
              <a:ea typeface="微软雅黑" panose="020B0503020204020204" pitchFamily="34" charset="-122"/>
            </a:rPr>
            <a:t>文件（针对文件的内容）</a:t>
          </a:r>
        </a:p>
      </dgm:t>
    </dgm:pt>
    <dgm:pt modelId="{C3A4AEE3-3B37-4C5E-92F4-0A0835CB102D}" type="parTrans" cxnId="{CF36E6CF-04EC-4351-A483-200212919C6F}">
      <dgm:prSet/>
      <dgm:spPr/>
      <dgm:t>
        <a:bodyPr/>
        <a:lstStyle/>
        <a:p>
          <a:endParaRPr lang="zh-CN" altLang="en-US"/>
        </a:p>
      </dgm:t>
    </dgm:pt>
    <dgm:pt modelId="{79512B1F-5F4E-4E32-BE0C-9C5CC1933C4E}" type="sibTrans" cxnId="{CF36E6CF-04EC-4351-A483-200212919C6F}">
      <dgm:prSet/>
      <dgm:spPr/>
      <dgm:t>
        <a:bodyPr/>
        <a:lstStyle/>
        <a:p>
          <a:endParaRPr lang="zh-CN" altLang="en-US"/>
        </a:p>
      </dgm:t>
    </dgm:pt>
    <dgm:pt modelId="{CEB7430D-2F77-488C-A646-C89735FF552A}">
      <dgm:prSet/>
      <dgm:spPr/>
      <dgm:t>
        <a:bodyPr/>
        <a:lstStyle/>
        <a:p>
          <a:r>
            <a:rPr lang="en-US" dirty="0">
              <a:latin typeface="微软雅黑" panose="020B0503020204020204" pitchFamily="34" charset="-122"/>
              <a:ea typeface="微软雅黑" panose="020B0503020204020204" pitchFamily="34" charset="-122"/>
            </a:rPr>
            <a:t>read</a:t>
          </a:r>
          <a:r>
            <a:rPr lang="zh-CN" dirty="0">
              <a:latin typeface="微软雅黑" panose="020B0503020204020204" pitchFamily="34" charset="-122"/>
              <a:ea typeface="微软雅黑" panose="020B0503020204020204" pitchFamily="34" charset="-122"/>
            </a:rPr>
            <a:t>：可读此文件的实际内容</a:t>
          </a:r>
        </a:p>
      </dgm:t>
    </dgm:pt>
    <dgm:pt modelId="{E6621F1A-233A-48C4-B158-E17A4B53EF1E}" type="parTrans" cxnId="{D2FB8082-CD58-4705-A3C1-50C04C158CBB}">
      <dgm:prSet/>
      <dgm:spPr/>
      <dgm:t>
        <a:bodyPr/>
        <a:lstStyle/>
        <a:p>
          <a:endParaRPr lang="zh-CN" altLang="en-US"/>
        </a:p>
      </dgm:t>
    </dgm:pt>
    <dgm:pt modelId="{92D8B9A4-B802-43AF-9D58-1F6B567D2173}" type="sibTrans" cxnId="{D2FB8082-CD58-4705-A3C1-50C04C158CBB}">
      <dgm:prSet/>
      <dgm:spPr/>
      <dgm:t>
        <a:bodyPr/>
        <a:lstStyle/>
        <a:p>
          <a:endParaRPr lang="zh-CN" altLang="en-US"/>
        </a:p>
      </dgm:t>
    </dgm:pt>
    <dgm:pt modelId="{7CE6D618-85A4-44D9-A45F-653EFC702463}">
      <dgm:prSet/>
      <dgm:spPr/>
      <dgm:t>
        <a:bodyPr/>
        <a:lstStyle/>
        <a:p>
          <a:r>
            <a:rPr lang="en-US" dirty="0">
              <a:latin typeface="微软雅黑" panose="020B0503020204020204" pitchFamily="34" charset="-122"/>
              <a:ea typeface="微软雅黑" panose="020B0503020204020204" pitchFamily="34" charset="-122"/>
            </a:rPr>
            <a:t>write</a:t>
          </a:r>
          <a:r>
            <a:rPr lang="zh-CN" dirty="0">
              <a:latin typeface="微软雅黑" panose="020B0503020204020204" pitchFamily="34" charset="-122"/>
              <a:ea typeface="微软雅黑" panose="020B0503020204020204" pitchFamily="34" charset="-122"/>
            </a:rPr>
            <a:t>：可以编辑、新增或是修改文件的内容（不包含删除改文件）</a:t>
          </a:r>
        </a:p>
      </dgm:t>
    </dgm:pt>
    <dgm:pt modelId="{7D47D580-32AB-4636-B59C-840AA54E4557}" type="parTrans" cxnId="{16828A93-DC9C-4647-BA24-25A1A6291391}">
      <dgm:prSet/>
      <dgm:spPr/>
      <dgm:t>
        <a:bodyPr/>
        <a:lstStyle/>
        <a:p>
          <a:endParaRPr lang="zh-CN" altLang="en-US"/>
        </a:p>
      </dgm:t>
    </dgm:pt>
    <dgm:pt modelId="{8515FD80-D052-4F5C-8EB4-79683F18EA9C}" type="sibTrans" cxnId="{16828A93-DC9C-4647-BA24-25A1A6291391}">
      <dgm:prSet/>
      <dgm:spPr/>
      <dgm:t>
        <a:bodyPr/>
        <a:lstStyle/>
        <a:p>
          <a:endParaRPr lang="zh-CN" altLang="en-US"/>
        </a:p>
      </dgm:t>
    </dgm:pt>
    <dgm:pt modelId="{8CD9FFF4-6658-4272-A682-174894DFCCDC}">
      <dgm:prSet/>
      <dgm:spPr/>
      <dgm:t>
        <a:bodyPr/>
        <a:lstStyle/>
        <a:p>
          <a:r>
            <a:rPr lang="en-US" dirty="0">
              <a:latin typeface="微软雅黑" panose="020B0503020204020204" pitchFamily="34" charset="-122"/>
              <a:ea typeface="微软雅黑" panose="020B0503020204020204" pitchFamily="34" charset="-122"/>
            </a:rPr>
            <a:t>execute</a:t>
          </a:r>
          <a:r>
            <a:rPr lang="zh-CN" dirty="0">
              <a:latin typeface="微软雅黑" panose="020B0503020204020204" pitchFamily="34" charset="-122"/>
              <a:ea typeface="微软雅黑" panose="020B0503020204020204" pitchFamily="34" charset="-122"/>
            </a:rPr>
            <a:t>：该文件具有被系统执行的权限</a:t>
          </a:r>
        </a:p>
      </dgm:t>
    </dgm:pt>
    <dgm:pt modelId="{2BE7F7E6-23FB-4825-9A78-B407A4929F50}" type="parTrans" cxnId="{DB3439CF-A123-4DF1-BC8B-384B2B7E4C85}">
      <dgm:prSet/>
      <dgm:spPr/>
      <dgm:t>
        <a:bodyPr/>
        <a:lstStyle/>
        <a:p>
          <a:endParaRPr lang="zh-CN" altLang="en-US"/>
        </a:p>
      </dgm:t>
    </dgm:pt>
    <dgm:pt modelId="{560BD294-C72D-431D-B139-BDEF717B45A7}" type="sibTrans" cxnId="{DB3439CF-A123-4DF1-BC8B-384B2B7E4C85}">
      <dgm:prSet/>
      <dgm:spPr/>
      <dgm:t>
        <a:bodyPr/>
        <a:lstStyle/>
        <a:p>
          <a:endParaRPr lang="zh-CN" altLang="en-US"/>
        </a:p>
      </dgm:t>
    </dgm:pt>
    <dgm:pt modelId="{A0E8855C-BF24-4C93-BF9C-186C91E425D6}">
      <dgm:prSet/>
      <dgm:spPr/>
      <dgm:t>
        <a:bodyPr/>
        <a:lstStyle/>
        <a:p>
          <a:r>
            <a:rPr lang="zh-CN" dirty="0">
              <a:latin typeface="微软雅黑" panose="020B0503020204020204" pitchFamily="34" charset="-122"/>
              <a:ea typeface="微软雅黑" panose="020B0503020204020204" pitchFamily="34" charset="-122"/>
            </a:rPr>
            <a:t>（</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中一个文件是否有权限被执行与文件的扩展名无关）</a:t>
          </a:r>
        </a:p>
      </dgm:t>
    </dgm:pt>
    <dgm:pt modelId="{E660D3DC-540A-41A0-9899-765FFB3F08E5}" type="parTrans" cxnId="{91670AC6-DC45-4966-8E03-54CF6DA458B9}">
      <dgm:prSet/>
      <dgm:spPr/>
      <dgm:t>
        <a:bodyPr/>
        <a:lstStyle/>
        <a:p>
          <a:endParaRPr lang="zh-CN" altLang="en-US"/>
        </a:p>
      </dgm:t>
    </dgm:pt>
    <dgm:pt modelId="{1D0DE439-C884-4184-B4C1-75C1B1E48A29}" type="sibTrans" cxnId="{91670AC6-DC45-4966-8E03-54CF6DA458B9}">
      <dgm:prSet/>
      <dgm:spPr/>
      <dgm:t>
        <a:bodyPr/>
        <a:lstStyle/>
        <a:p>
          <a:endParaRPr lang="zh-CN" altLang="en-US"/>
        </a:p>
      </dgm:t>
    </dgm:pt>
    <dgm:pt modelId="{4FCAF6A3-0FC1-47F9-8511-F18111AEBEEF}">
      <dgm:prSet custT="1"/>
      <dgm:spPr/>
      <dgm:t>
        <a:bodyPr/>
        <a:lstStyle/>
        <a:p>
          <a:r>
            <a:rPr lang="zh-CN" altLang="en-US" sz="2800" dirty="0">
              <a:latin typeface="微软雅黑" panose="020B0503020204020204" pitchFamily="34" charset="-122"/>
              <a:ea typeface="微软雅黑" panose="020B0503020204020204" pitchFamily="34" charset="-122"/>
            </a:rPr>
            <a:t>目录</a:t>
          </a:r>
        </a:p>
      </dgm:t>
    </dgm:pt>
    <dgm:pt modelId="{47254E8B-CB49-44EA-9D1A-FA26BA97A429}" type="parTrans" cxnId="{97841157-2204-4646-AF39-BFDDEA03D14C}">
      <dgm:prSet/>
      <dgm:spPr/>
      <dgm:t>
        <a:bodyPr/>
        <a:lstStyle/>
        <a:p>
          <a:endParaRPr lang="zh-CN" altLang="en-US"/>
        </a:p>
      </dgm:t>
    </dgm:pt>
    <dgm:pt modelId="{87FF7729-8DA2-42A0-9302-623B146B184A}" type="sibTrans" cxnId="{97841157-2204-4646-AF39-BFDDEA03D14C}">
      <dgm:prSet/>
      <dgm:spPr/>
      <dgm:t>
        <a:bodyPr/>
        <a:lstStyle/>
        <a:p>
          <a:endParaRPr lang="zh-CN" altLang="en-US"/>
        </a:p>
      </dgm:t>
    </dgm:pt>
    <dgm:pt modelId="{AAD9D7EE-7A2B-4B0F-867E-E42CA95CE9E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dgm:t>
    </dgm:pt>
    <dgm:pt modelId="{D8291792-2DE2-472E-BF1C-60F0250941C6}" type="parTrans" cxnId="{ED6A6E06-7FB4-41AB-931E-37DB0F8F9AA0}">
      <dgm:prSet/>
      <dgm:spPr/>
      <dgm:t>
        <a:bodyPr/>
        <a:lstStyle/>
        <a:p>
          <a:endParaRPr lang="zh-CN" altLang="en-US"/>
        </a:p>
      </dgm:t>
    </dgm:pt>
    <dgm:pt modelId="{ADA88931-A059-4BDF-A37A-A6F38190FE81}" type="sibTrans" cxnId="{ED6A6E06-7FB4-41AB-931E-37DB0F8F9AA0}">
      <dgm:prSet/>
      <dgm:spPr/>
      <dgm:t>
        <a:bodyPr/>
        <a:lstStyle/>
        <a:p>
          <a:endParaRPr lang="zh-CN" altLang="en-US"/>
        </a:p>
      </dgm:t>
    </dgm:pt>
    <dgm:pt modelId="{CBD015F6-1586-4D33-9C89-C570B4B8CFF4}">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dgm:t>
    </dgm:pt>
    <dgm:pt modelId="{5C63BD95-EF60-4F65-9155-B7B1D980C0CC}" type="parTrans" cxnId="{A854BFA1-4559-4E61-B6BE-444393FAE971}">
      <dgm:prSet/>
      <dgm:spPr/>
      <dgm:t>
        <a:bodyPr/>
        <a:lstStyle/>
        <a:p>
          <a:endParaRPr lang="zh-CN" altLang="en-US"/>
        </a:p>
      </dgm:t>
    </dgm:pt>
    <dgm:pt modelId="{A6731954-9438-4845-AF69-49B2B5F46BEC}" type="sibTrans" cxnId="{A854BFA1-4559-4E61-B6BE-444393FAE971}">
      <dgm:prSet/>
      <dgm:spPr/>
      <dgm:t>
        <a:bodyPr/>
        <a:lstStyle/>
        <a:p>
          <a:endParaRPr lang="zh-CN" altLang="en-US"/>
        </a:p>
      </dgm:t>
    </dgm:pt>
    <dgm:pt modelId="{AD1D7B77-15C5-4ED8-B0E6-5150AB82090F}">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dgm:t>
    </dgm:pt>
    <dgm:pt modelId="{7B205D59-769F-4FC3-AD98-12F821F75EF4}" type="parTrans" cxnId="{682477F5-426E-4C22-97FA-EF0D0C182751}">
      <dgm:prSet/>
      <dgm:spPr/>
      <dgm:t>
        <a:bodyPr/>
        <a:lstStyle/>
        <a:p>
          <a:endParaRPr lang="zh-CN" altLang="en-US"/>
        </a:p>
      </dgm:t>
    </dgm:pt>
    <dgm:pt modelId="{FB11ECDC-6419-4D53-BDF4-77366FEA71FE}" type="sibTrans" cxnId="{682477F5-426E-4C22-97FA-EF0D0C182751}">
      <dgm:prSet/>
      <dgm:spPr/>
      <dgm:t>
        <a:bodyPr/>
        <a:lstStyle/>
        <a:p>
          <a:endParaRPr lang="zh-CN" altLang="en-US"/>
        </a:p>
      </dgm:t>
    </dgm:pt>
    <dgm:pt modelId="{F4D857E0-7815-4C81-BF84-051AC5B07312}">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dgm:t>
    </dgm:pt>
    <dgm:pt modelId="{425600FC-2850-4ABB-A17A-B024489EA1F1}" type="parTrans" cxnId="{FA436097-209B-419D-9179-4A0987FB3418}">
      <dgm:prSet/>
      <dgm:spPr/>
      <dgm:t>
        <a:bodyPr/>
        <a:lstStyle/>
        <a:p>
          <a:endParaRPr lang="zh-CN" altLang="en-US"/>
        </a:p>
      </dgm:t>
    </dgm:pt>
    <dgm:pt modelId="{7CAD6437-349E-4640-B693-DDDC9E5F2791}" type="sibTrans" cxnId="{FA436097-209B-419D-9179-4A0987FB3418}">
      <dgm:prSet/>
      <dgm:spPr/>
      <dgm:t>
        <a:bodyPr/>
        <a:lstStyle/>
        <a:p>
          <a:endParaRPr lang="zh-CN" altLang="en-US"/>
        </a:p>
      </dgm:t>
    </dgm:pt>
    <dgm:pt modelId="{C6C4D0A1-D70D-4CD6-AC6A-37504D64B12A}">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dgm:t>
    </dgm:pt>
    <dgm:pt modelId="{B6FB6BAB-DBD6-4DAE-AE74-A6F15FB0A1C7}" type="parTrans" cxnId="{D5B18B9C-7DF1-4EC2-8A62-6A7B488BECFF}">
      <dgm:prSet/>
      <dgm:spPr/>
      <dgm:t>
        <a:bodyPr/>
        <a:lstStyle/>
        <a:p>
          <a:endParaRPr lang="zh-CN" altLang="en-US"/>
        </a:p>
      </dgm:t>
    </dgm:pt>
    <dgm:pt modelId="{510F805E-2176-4DE2-BD7C-42557FA452A2}" type="sibTrans" cxnId="{D5B18B9C-7DF1-4EC2-8A62-6A7B488BECFF}">
      <dgm:prSet/>
      <dgm:spPr/>
      <dgm:t>
        <a:bodyPr/>
        <a:lstStyle/>
        <a:p>
          <a:endParaRPr lang="zh-CN" altLang="en-US"/>
        </a:p>
      </dgm:t>
    </dgm:pt>
    <dgm:pt modelId="{5A822DDC-B525-4243-865F-47F08BF764BB}">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dgm:t>
    </dgm:pt>
    <dgm:pt modelId="{9B45A65C-CFD8-4ECF-809F-409140433C09}" type="parTrans" cxnId="{000D52C7-B8C1-40FB-8D23-2EEF23523B7B}">
      <dgm:prSet/>
      <dgm:spPr/>
      <dgm:t>
        <a:bodyPr/>
        <a:lstStyle/>
        <a:p>
          <a:endParaRPr lang="zh-CN" altLang="en-US"/>
        </a:p>
      </dgm:t>
    </dgm:pt>
    <dgm:pt modelId="{A406B23C-2A5F-4AE4-A17A-E19F28E82264}" type="sibTrans" cxnId="{000D52C7-B8C1-40FB-8D23-2EEF23523B7B}">
      <dgm:prSet/>
      <dgm:spPr/>
      <dgm:t>
        <a:bodyPr/>
        <a:lstStyle/>
        <a:p>
          <a:endParaRPr lang="zh-CN" altLang="en-US"/>
        </a:p>
      </dgm:t>
    </dgm:pt>
    <dgm:pt modelId="{E485E73B-5191-4179-A12A-1865C3FDC3A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gm:t>
    </dgm:pt>
    <dgm:pt modelId="{E250610A-C5C9-49DF-B9E3-DB94B7422F04}" type="parTrans" cxnId="{583397C2-CA9A-4219-9443-392E8F482447}">
      <dgm:prSet/>
      <dgm:spPr/>
      <dgm:t>
        <a:bodyPr/>
        <a:lstStyle/>
        <a:p>
          <a:endParaRPr lang="zh-CN" altLang="en-US"/>
        </a:p>
      </dgm:t>
    </dgm:pt>
    <dgm:pt modelId="{F0FA3E0D-9E80-4539-8CC7-9499667F9BF3}" type="sibTrans" cxnId="{583397C2-CA9A-4219-9443-392E8F482447}">
      <dgm:prSet/>
      <dgm:spPr/>
      <dgm:t>
        <a:bodyPr/>
        <a:lstStyle/>
        <a:p>
          <a:endParaRPr lang="zh-CN" altLang="en-US"/>
        </a:p>
      </dgm:t>
    </dgm:pt>
    <dgm:pt modelId="{BA63BC24-34BE-4F04-9151-B1CD9C3C6425}" type="pres">
      <dgm:prSet presAssocID="{F5EFCD2A-A40D-4609-BDDA-1B50EE2D33DE}" presName="Name0" presStyleCnt="0">
        <dgm:presLayoutVars>
          <dgm:dir/>
          <dgm:animLvl val="lvl"/>
          <dgm:resizeHandles val="exact"/>
        </dgm:presLayoutVars>
      </dgm:prSet>
      <dgm:spPr/>
    </dgm:pt>
    <dgm:pt modelId="{F1B6DA83-187A-449F-A700-789322CB97FC}" type="pres">
      <dgm:prSet presAssocID="{AAE52CC5-3214-4A4C-8719-921B54B48F11}" presName="linNode" presStyleCnt="0"/>
      <dgm:spPr/>
    </dgm:pt>
    <dgm:pt modelId="{2DF797EC-B13C-4EE2-8AE8-CD0CE8C2D126}" type="pres">
      <dgm:prSet presAssocID="{AAE52CC5-3214-4A4C-8719-921B54B48F11}" presName="parentText" presStyleLbl="node1" presStyleIdx="0" presStyleCnt="2">
        <dgm:presLayoutVars>
          <dgm:chMax val="1"/>
          <dgm:bulletEnabled val="1"/>
        </dgm:presLayoutVars>
      </dgm:prSet>
      <dgm:spPr/>
    </dgm:pt>
    <dgm:pt modelId="{AA2E0F68-229B-453C-AF1A-E1D2C5E1C7D6}" type="pres">
      <dgm:prSet presAssocID="{AAE52CC5-3214-4A4C-8719-921B54B48F11}" presName="descendantText" presStyleLbl="alignAccFollowNode1" presStyleIdx="0" presStyleCnt="2">
        <dgm:presLayoutVars>
          <dgm:bulletEnabled val="1"/>
        </dgm:presLayoutVars>
      </dgm:prSet>
      <dgm:spPr/>
    </dgm:pt>
    <dgm:pt modelId="{EA230FED-96FD-4B2B-8E8C-46A17703F8E6}" type="pres">
      <dgm:prSet presAssocID="{79512B1F-5F4E-4E32-BE0C-9C5CC1933C4E}" presName="sp" presStyleCnt="0"/>
      <dgm:spPr/>
    </dgm:pt>
    <dgm:pt modelId="{1213FC14-5E42-428F-8F22-9C18F6ECFBB3}" type="pres">
      <dgm:prSet presAssocID="{4FCAF6A3-0FC1-47F9-8511-F18111AEBEEF}" presName="linNode" presStyleCnt="0"/>
      <dgm:spPr/>
    </dgm:pt>
    <dgm:pt modelId="{F8F07076-ABEC-45A7-8F04-5B906FAA896F}" type="pres">
      <dgm:prSet presAssocID="{4FCAF6A3-0FC1-47F9-8511-F18111AEBEEF}" presName="parentText" presStyleLbl="node1" presStyleIdx="1" presStyleCnt="2">
        <dgm:presLayoutVars>
          <dgm:chMax val="1"/>
          <dgm:bulletEnabled val="1"/>
        </dgm:presLayoutVars>
      </dgm:prSet>
      <dgm:spPr/>
    </dgm:pt>
    <dgm:pt modelId="{7C64C09D-13B1-4BBB-BADE-E386F6539110}" type="pres">
      <dgm:prSet presAssocID="{4FCAF6A3-0FC1-47F9-8511-F18111AEBEEF}" presName="descendantText" presStyleLbl="alignAccFollowNode1" presStyleIdx="1" presStyleCnt="2">
        <dgm:presLayoutVars>
          <dgm:bulletEnabled val="1"/>
        </dgm:presLayoutVars>
      </dgm:prSet>
      <dgm:spPr/>
    </dgm:pt>
  </dgm:ptLst>
  <dgm:cxnLst>
    <dgm:cxn modelId="{ED6A6E06-7FB4-41AB-931E-37DB0F8F9AA0}" srcId="{4FCAF6A3-0FC1-47F9-8511-F18111AEBEEF}" destId="{AAD9D7EE-7A2B-4B0F-867E-E42CA95CE9E8}" srcOrd="0" destOrd="0" parTransId="{D8291792-2DE2-472E-BF1C-60F0250941C6}" sibTransId="{ADA88931-A059-4BDF-A37A-A6F38190FE81}"/>
    <dgm:cxn modelId="{CEE21908-EB1D-4CA8-B62A-4C31614F9C8C}" type="presOf" srcId="{F4D857E0-7815-4C81-BF84-051AC5B07312}" destId="{7C64C09D-13B1-4BBB-BADE-E386F6539110}" srcOrd="0" destOrd="3" presId="urn:microsoft.com/office/officeart/2005/8/layout/vList5"/>
    <dgm:cxn modelId="{439D382F-1AB6-4D73-B59C-DAB5A1224904}" type="presOf" srcId="{CEB7430D-2F77-488C-A646-C89735FF552A}" destId="{AA2E0F68-229B-453C-AF1A-E1D2C5E1C7D6}" srcOrd="0" destOrd="0" presId="urn:microsoft.com/office/officeart/2005/8/layout/vList5"/>
    <dgm:cxn modelId="{5CCE3731-8043-4E75-9C8E-AD19963289AC}" type="presOf" srcId="{8CD9FFF4-6658-4272-A682-174894DFCCDC}" destId="{AA2E0F68-229B-453C-AF1A-E1D2C5E1C7D6}" srcOrd="0" destOrd="2" presId="urn:microsoft.com/office/officeart/2005/8/layout/vList5"/>
    <dgm:cxn modelId="{D9D49E63-8F73-4B7E-A132-230BDF00975E}" type="presOf" srcId="{A0E8855C-BF24-4C93-BF9C-186C91E425D6}" destId="{AA2E0F68-229B-453C-AF1A-E1D2C5E1C7D6}" srcOrd="0" destOrd="3" presId="urn:microsoft.com/office/officeart/2005/8/layout/vList5"/>
    <dgm:cxn modelId="{6A543756-81C9-45D5-B8AB-65EF0DDB465D}" type="presOf" srcId="{5A822DDC-B525-4243-865F-47F08BF764BB}" destId="{7C64C09D-13B1-4BBB-BADE-E386F6539110}" srcOrd="0" destOrd="5" presId="urn:microsoft.com/office/officeart/2005/8/layout/vList5"/>
    <dgm:cxn modelId="{97841157-2204-4646-AF39-BFDDEA03D14C}" srcId="{F5EFCD2A-A40D-4609-BDDA-1B50EE2D33DE}" destId="{4FCAF6A3-0FC1-47F9-8511-F18111AEBEEF}" srcOrd="1" destOrd="0" parTransId="{47254E8B-CB49-44EA-9D1A-FA26BA97A429}" sibTransId="{87FF7729-8DA2-42A0-9302-623B146B184A}"/>
    <dgm:cxn modelId="{ACEEBC5A-8B61-4ABD-93C3-B1052ED5F3A6}" type="presOf" srcId="{7CE6D618-85A4-44D9-A45F-653EFC702463}" destId="{AA2E0F68-229B-453C-AF1A-E1D2C5E1C7D6}" srcOrd="0" destOrd="1" presId="urn:microsoft.com/office/officeart/2005/8/layout/vList5"/>
    <dgm:cxn modelId="{FCC1D15A-1459-4B2D-9267-1A1C2F5BFAAE}" type="presOf" srcId="{E485E73B-5191-4179-A12A-1865C3FDC3A8}" destId="{7C64C09D-13B1-4BBB-BADE-E386F6539110}" srcOrd="0" destOrd="6" presId="urn:microsoft.com/office/officeart/2005/8/layout/vList5"/>
    <dgm:cxn modelId="{D2FB8082-CD58-4705-A3C1-50C04C158CBB}" srcId="{AAE52CC5-3214-4A4C-8719-921B54B48F11}" destId="{CEB7430D-2F77-488C-A646-C89735FF552A}" srcOrd="0" destOrd="0" parTransId="{E6621F1A-233A-48C4-B158-E17A4B53EF1E}" sibTransId="{92D8B9A4-B802-43AF-9D58-1F6B567D2173}"/>
    <dgm:cxn modelId="{16828A93-DC9C-4647-BA24-25A1A6291391}" srcId="{AAE52CC5-3214-4A4C-8719-921B54B48F11}" destId="{7CE6D618-85A4-44D9-A45F-653EFC702463}" srcOrd="1" destOrd="0" parTransId="{7D47D580-32AB-4636-B59C-840AA54E4557}" sibTransId="{8515FD80-D052-4F5C-8EB4-79683F18EA9C}"/>
    <dgm:cxn modelId="{59D1DF94-946E-48D8-9B27-EDEC17A157DD}" type="presOf" srcId="{AD1D7B77-15C5-4ED8-B0E6-5150AB82090F}" destId="{7C64C09D-13B1-4BBB-BADE-E386F6539110}" srcOrd="0" destOrd="2" presId="urn:microsoft.com/office/officeart/2005/8/layout/vList5"/>
    <dgm:cxn modelId="{53282797-CCC3-4E5A-8B54-4038529109D4}" type="presOf" srcId="{AAD9D7EE-7A2B-4B0F-867E-E42CA95CE9E8}" destId="{7C64C09D-13B1-4BBB-BADE-E386F6539110}" srcOrd="0" destOrd="0" presId="urn:microsoft.com/office/officeart/2005/8/layout/vList5"/>
    <dgm:cxn modelId="{FA436097-209B-419D-9179-4A0987FB3418}" srcId="{CBD015F6-1586-4D33-9C89-C570B4B8CFF4}" destId="{F4D857E0-7815-4C81-BF84-051AC5B07312}" srcOrd="1" destOrd="0" parTransId="{425600FC-2850-4ABB-A17A-B024489EA1F1}" sibTransId="{7CAD6437-349E-4640-B693-DDDC9E5F2791}"/>
    <dgm:cxn modelId="{CF37AE99-0765-4CF9-A583-460B7DE2921B}" type="presOf" srcId="{CBD015F6-1586-4D33-9C89-C570B4B8CFF4}" destId="{7C64C09D-13B1-4BBB-BADE-E386F6539110}" srcOrd="0" destOrd="1" presId="urn:microsoft.com/office/officeart/2005/8/layout/vList5"/>
    <dgm:cxn modelId="{D5B18B9C-7DF1-4EC2-8A62-6A7B488BECFF}" srcId="{CBD015F6-1586-4D33-9C89-C570B4B8CFF4}" destId="{C6C4D0A1-D70D-4CD6-AC6A-37504D64B12A}" srcOrd="2" destOrd="0" parTransId="{B6FB6BAB-DBD6-4DAE-AE74-A6F15FB0A1C7}" sibTransId="{510F805E-2176-4DE2-BD7C-42557FA452A2}"/>
    <dgm:cxn modelId="{A854BFA1-4559-4E61-B6BE-444393FAE971}" srcId="{4FCAF6A3-0FC1-47F9-8511-F18111AEBEEF}" destId="{CBD015F6-1586-4D33-9C89-C570B4B8CFF4}" srcOrd="1" destOrd="0" parTransId="{5C63BD95-EF60-4F65-9155-B7B1D980C0CC}" sibTransId="{A6731954-9438-4845-AF69-49B2B5F46BEC}"/>
    <dgm:cxn modelId="{583397C2-CA9A-4219-9443-392E8F482447}" srcId="{4FCAF6A3-0FC1-47F9-8511-F18111AEBEEF}" destId="{E485E73B-5191-4179-A12A-1865C3FDC3A8}" srcOrd="2" destOrd="0" parTransId="{E250610A-C5C9-49DF-B9E3-DB94B7422F04}" sibTransId="{F0FA3E0D-9E80-4539-8CC7-9499667F9BF3}"/>
    <dgm:cxn modelId="{70AF4BC5-C027-45FA-AB90-738EA5D82838}" type="presOf" srcId="{4FCAF6A3-0FC1-47F9-8511-F18111AEBEEF}" destId="{F8F07076-ABEC-45A7-8F04-5B906FAA896F}" srcOrd="0" destOrd="0" presId="urn:microsoft.com/office/officeart/2005/8/layout/vList5"/>
    <dgm:cxn modelId="{91670AC6-DC45-4966-8E03-54CF6DA458B9}" srcId="{AAE52CC5-3214-4A4C-8719-921B54B48F11}" destId="{A0E8855C-BF24-4C93-BF9C-186C91E425D6}" srcOrd="3" destOrd="0" parTransId="{E660D3DC-540A-41A0-9899-765FFB3F08E5}" sibTransId="{1D0DE439-C884-4184-B4C1-75C1B1E48A29}"/>
    <dgm:cxn modelId="{000D52C7-B8C1-40FB-8D23-2EEF23523B7B}" srcId="{CBD015F6-1586-4D33-9C89-C570B4B8CFF4}" destId="{5A822DDC-B525-4243-865F-47F08BF764BB}" srcOrd="3" destOrd="0" parTransId="{9B45A65C-CFD8-4ECF-809F-409140433C09}" sibTransId="{A406B23C-2A5F-4AE4-A17A-E19F28E82264}"/>
    <dgm:cxn modelId="{872B0DCB-57FB-491E-98D6-21920BF5FCDB}" type="presOf" srcId="{F5EFCD2A-A40D-4609-BDDA-1B50EE2D33DE}" destId="{BA63BC24-34BE-4F04-9151-B1CD9C3C6425}" srcOrd="0" destOrd="0" presId="urn:microsoft.com/office/officeart/2005/8/layout/vList5"/>
    <dgm:cxn modelId="{DB3439CF-A123-4DF1-BC8B-384B2B7E4C85}" srcId="{AAE52CC5-3214-4A4C-8719-921B54B48F11}" destId="{8CD9FFF4-6658-4272-A682-174894DFCCDC}" srcOrd="2" destOrd="0" parTransId="{2BE7F7E6-23FB-4825-9A78-B407A4929F50}" sibTransId="{560BD294-C72D-431D-B139-BDEF717B45A7}"/>
    <dgm:cxn modelId="{CF36E6CF-04EC-4351-A483-200212919C6F}" srcId="{F5EFCD2A-A40D-4609-BDDA-1B50EE2D33DE}" destId="{AAE52CC5-3214-4A4C-8719-921B54B48F11}" srcOrd="0" destOrd="0" parTransId="{C3A4AEE3-3B37-4C5E-92F4-0A0835CB102D}" sibTransId="{79512B1F-5F4E-4E32-BE0C-9C5CC1933C4E}"/>
    <dgm:cxn modelId="{3F15EFD5-63FE-4D3A-8D93-652DD5014670}" type="presOf" srcId="{AAE52CC5-3214-4A4C-8719-921B54B48F11}" destId="{2DF797EC-B13C-4EE2-8AE8-CD0CE8C2D126}" srcOrd="0" destOrd="0" presId="urn:microsoft.com/office/officeart/2005/8/layout/vList5"/>
    <dgm:cxn modelId="{74CE0BE4-5140-4777-8412-AE8787E9B479}" type="presOf" srcId="{C6C4D0A1-D70D-4CD6-AC6A-37504D64B12A}" destId="{7C64C09D-13B1-4BBB-BADE-E386F6539110}" srcOrd="0" destOrd="4" presId="urn:microsoft.com/office/officeart/2005/8/layout/vList5"/>
    <dgm:cxn modelId="{682477F5-426E-4C22-97FA-EF0D0C182751}" srcId="{CBD015F6-1586-4D33-9C89-C570B4B8CFF4}" destId="{AD1D7B77-15C5-4ED8-B0E6-5150AB82090F}" srcOrd="0" destOrd="0" parTransId="{7B205D59-769F-4FC3-AD98-12F821F75EF4}" sibTransId="{FB11ECDC-6419-4D53-BDF4-77366FEA71FE}"/>
    <dgm:cxn modelId="{111901D2-0D63-4AB3-9520-0F67DA7AA531}" type="presParOf" srcId="{BA63BC24-34BE-4F04-9151-B1CD9C3C6425}" destId="{F1B6DA83-187A-449F-A700-789322CB97FC}" srcOrd="0" destOrd="0" presId="urn:microsoft.com/office/officeart/2005/8/layout/vList5"/>
    <dgm:cxn modelId="{542CCFEC-8C80-40BF-8A1B-6A05218B1A12}" type="presParOf" srcId="{F1B6DA83-187A-449F-A700-789322CB97FC}" destId="{2DF797EC-B13C-4EE2-8AE8-CD0CE8C2D126}" srcOrd="0" destOrd="0" presId="urn:microsoft.com/office/officeart/2005/8/layout/vList5"/>
    <dgm:cxn modelId="{30A4D59A-56BD-4B08-917F-11902A976197}" type="presParOf" srcId="{F1B6DA83-187A-449F-A700-789322CB97FC}" destId="{AA2E0F68-229B-453C-AF1A-E1D2C5E1C7D6}" srcOrd="1" destOrd="0" presId="urn:microsoft.com/office/officeart/2005/8/layout/vList5"/>
    <dgm:cxn modelId="{DBC003F3-68D9-498C-A45C-917F42AE0500}" type="presParOf" srcId="{BA63BC24-34BE-4F04-9151-B1CD9C3C6425}" destId="{EA230FED-96FD-4B2B-8E8C-46A17703F8E6}" srcOrd="1" destOrd="0" presId="urn:microsoft.com/office/officeart/2005/8/layout/vList5"/>
    <dgm:cxn modelId="{38441C1F-16A5-47F6-A6D5-12BDFCF37BDC}" type="presParOf" srcId="{BA63BC24-34BE-4F04-9151-B1CD9C3C6425}" destId="{1213FC14-5E42-428F-8F22-9C18F6ECFBB3}" srcOrd="2" destOrd="0" presId="urn:microsoft.com/office/officeart/2005/8/layout/vList5"/>
    <dgm:cxn modelId="{7D35C2AF-2766-4919-84AE-4B74FC6B900C}" type="presParOf" srcId="{1213FC14-5E42-428F-8F22-9C18F6ECFBB3}" destId="{F8F07076-ABEC-45A7-8F04-5B906FAA896F}" srcOrd="0" destOrd="0" presId="urn:microsoft.com/office/officeart/2005/8/layout/vList5"/>
    <dgm:cxn modelId="{E71FBB27-3E77-4C69-A19F-4BB153D06EDB}" type="presParOf" srcId="{1213FC14-5E42-428F-8F22-9C18F6ECFBB3}" destId="{7C64C09D-13B1-4BBB-BADE-E386F6539110}"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1A2298-BDEA-410C-AD8F-9770C6E0396B}"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zh-CN" altLang="en-US"/>
        </a:p>
      </dgm:t>
    </dgm:pt>
    <dgm:pt modelId="{CE5D6DEE-FE5E-422F-A128-27004FBF7613}">
      <dgm:prSet custT="1"/>
      <dgm:spPr/>
      <dgm:t>
        <a:bodyPr/>
        <a:lstStyle/>
        <a:p>
          <a:r>
            <a:rPr lang="zh-CN" altLang="en-US" sz="1050" dirty="0">
              <a:latin typeface="微软雅黑" panose="020B0503020204020204" pitchFamily="34" charset="-122"/>
              <a:ea typeface="微软雅黑" panose="020B0503020204020204" pitchFamily="34" charset="-122"/>
            </a:rPr>
            <a:t>文件种类</a:t>
          </a:r>
        </a:p>
      </dgm:t>
    </dgm:pt>
    <dgm:pt modelId="{66AC53E3-990E-4A77-8D8E-A0860AF6101A}" type="parTrans" cxnId="{EA3B7B63-FC52-4C4C-9396-5B13F3C1D6D9}">
      <dgm:prSet/>
      <dgm:spPr/>
      <dgm:t>
        <a:bodyPr/>
        <a:lstStyle/>
        <a:p>
          <a:endParaRPr lang="zh-CN" altLang="en-US"/>
        </a:p>
      </dgm:t>
    </dgm:pt>
    <dgm:pt modelId="{58C786A7-A434-441A-A9CF-ADB2FD1B3C1E}" type="sibTrans" cxnId="{EA3B7B63-FC52-4C4C-9396-5B13F3C1D6D9}">
      <dgm:prSet/>
      <dgm:spPr/>
      <dgm:t>
        <a:bodyPr/>
        <a:lstStyle/>
        <a:p>
          <a:endParaRPr lang="zh-CN" altLang="en-US"/>
        </a:p>
      </dgm:t>
    </dgm:pt>
    <dgm:pt modelId="{5121C886-D141-4979-B52D-6DFBF0B5742B}">
      <dgm:prSet custT="1"/>
      <dgm:spPr/>
      <dgm:t>
        <a:bodyPr/>
        <a:lstStyle/>
        <a:p>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A805574D-4271-4B32-9ECB-59ECDC510774}" type="parTrans" cxnId="{7288F4F4-51AC-423B-A6B5-897A2A9785CB}">
      <dgm:prSet/>
      <dgm:spPr/>
      <dgm:t>
        <a:bodyPr/>
        <a:lstStyle/>
        <a:p>
          <a:endParaRPr lang="zh-CN" altLang="en-US"/>
        </a:p>
      </dgm:t>
    </dgm:pt>
    <dgm:pt modelId="{3B38D4D3-DC10-4AD9-BA9A-3C5C76E7A28F}" type="sibTrans" cxnId="{7288F4F4-51AC-423B-A6B5-897A2A9785CB}">
      <dgm:prSet/>
      <dgm:spPr/>
      <dgm:t>
        <a:bodyPr/>
        <a:lstStyle/>
        <a:p>
          <a:endParaRPr lang="zh-CN" altLang="en-US"/>
        </a:p>
      </dgm:t>
    </dgm:pt>
    <dgm:pt modelId="{D7120CEE-F799-479C-8999-0469EA3882CB}">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dgm:t>
    </dgm:pt>
    <dgm:pt modelId="{3A91AC4D-5CA2-4CA9-A583-F326F8319677}" type="parTrans" cxnId="{EE2AC20A-5EB6-4593-BBFE-99587F59C3A6}">
      <dgm:prSet/>
      <dgm:spPr/>
      <dgm:t>
        <a:bodyPr/>
        <a:lstStyle/>
        <a:p>
          <a:endParaRPr lang="zh-CN" altLang="en-US"/>
        </a:p>
      </dgm:t>
    </dgm:pt>
    <dgm:pt modelId="{E9F0F790-7255-4106-A233-0D7CF36A407F}" type="sibTrans" cxnId="{EE2AC20A-5EB6-4593-BBFE-99587F59C3A6}">
      <dgm:prSet/>
      <dgm:spPr/>
      <dgm:t>
        <a:bodyPr/>
        <a:lstStyle/>
        <a:p>
          <a:endParaRPr lang="zh-CN" altLang="en-US"/>
        </a:p>
      </dgm:t>
    </dgm:pt>
    <dgm:pt modelId="{A15BA7FB-A7C4-4674-BE5E-5C32448EEAFE}">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dgm:t>
    </dgm:pt>
    <dgm:pt modelId="{525CFE6E-8433-4475-8C20-F02FE71951F6}" type="parTrans" cxnId="{CEDFED07-D03F-4FEF-81E0-553CB4860F56}">
      <dgm:prSet/>
      <dgm:spPr/>
      <dgm:t>
        <a:bodyPr/>
        <a:lstStyle/>
        <a:p>
          <a:endParaRPr lang="zh-CN" altLang="en-US"/>
        </a:p>
      </dgm:t>
    </dgm:pt>
    <dgm:pt modelId="{08D2C75E-F81B-46A8-8368-4507CCACEB44}" type="sibTrans" cxnId="{CEDFED07-D03F-4FEF-81E0-553CB4860F56}">
      <dgm:prSet/>
      <dgm:spPr/>
      <dgm:t>
        <a:bodyPr/>
        <a:lstStyle/>
        <a:p>
          <a:endParaRPr lang="zh-CN" altLang="en-US"/>
        </a:p>
      </dgm:t>
    </dgm:pt>
    <dgm:pt modelId="{B2506239-E0F7-4F40-A359-60C6F43E8A34}">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dgm:t>
    </dgm:pt>
    <dgm:pt modelId="{CA2C0E3E-9666-49B1-9003-C6D5FB61A90B}" type="parTrans" cxnId="{56A59E6B-0640-4E45-9250-C067ADD07547}">
      <dgm:prSet/>
      <dgm:spPr/>
      <dgm:t>
        <a:bodyPr/>
        <a:lstStyle/>
        <a:p>
          <a:endParaRPr lang="zh-CN" altLang="en-US"/>
        </a:p>
      </dgm:t>
    </dgm:pt>
    <dgm:pt modelId="{F26824AA-9816-40BF-A9D0-F8F6810A29FC}" type="sibTrans" cxnId="{56A59E6B-0640-4E45-9250-C067ADD07547}">
      <dgm:prSet/>
      <dgm:spPr/>
      <dgm:t>
        <a:bodyPr/>
        <a:lstStyle/>
        <a:p>
          <a:endParaRPr lang="zh-CN" altLang="en-US"/>
        </a:p>
      </dgm:t>
    </dgm:pt>
    <dgm:pt modelId="{B450E1BA-A5B7-4B3D-929B-DBD85605D8B2}">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dgm:t>
    </dgm:pt>
    <dgm:pt modelId="{97A2A078-8B7F-49CB-9F77-854C6320DCEB}" type="parTrans" cxnId="{DA673921-658D-4C23-A1E7-AF9E83748437}">
      <dgm:prSet/>
      <dgm:spPr/>
      <dgm:t>
        <a:bodyPr/>
        <a:lstStyle/>
        <a:p>
          <a:endParaRPr lang="zh-CN" altLang="en-US"/>
        </a:p>
      </dgm:t>
    </dgm:pt>
    <dgm:pt modelId="{51E222E5-8CDD-4A60-A661-D82AD15B5319}" type="sibTrans" cxnId="{DA673921-658D-4C23-A1E7-AF9E83748437}">
      <dgm:prSet/>
      <dgm:spPr/>
      <dgm:t>
        <a:bodyPr/>
        <a:lstStyle/>
        <a:p>
          <a:endParaRPr lang="zh-CN" altLang="en-US"/>
        </a:p>
      </dgm:t>
    </dgm:pt>
    <dgm:pt modelId="{8D9C09B6-4920-4527-BC26-1FB0624A0E49}">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gm:t>
    </dgm:pt>
    <dgm:pt modelId="{5289FCEA-B3B9-424A-93AA-0049987DC904}" type="parTrans" cxnId="{2FA87613-79F6-4233-8CC0-479DDF2116FF}">
      <dgm:prSet/>
      <dgm:spPr/>
      <dgm:t>
        <a:bodyPr/>
        <a:lstStyle/>
        <a:p>
          <a:endParaRPr lang="zh-CN" altLang="en-US"/>
        </a:p>
      </dgm:t>
    </dgm:pt>
    <dgm:pt modelId="{9C632C68-122E-483B-BE67-E45D1F3D115F}" type="sibTrans" cxnId="{2FA87613-79F6-4233-8CC0-479DDF2116FF}">
      <dgm:prSet/>
      <dgm:spPr/>
      <dgm:t>
        <a:bodyPr/>
        <a:lstStyle/>
        <a:p>
          <a:endParaRPr lang="zh-CN" altLang="en-US"/>
        </a:p>
      </dgm:t>
    </dgm:pt>
    <dgm:pt modelId="{7801AB0C-3A21-41F8-9B5A-B2E2AE32EFBF}" type="pres">
      <dgm:prSet presAssocID="{C61A2298-BDEA-410C-AD8F-9770C6E0396B}" presName="linear" presStyleCnt="0">
        <dgm:presLayoutVars>
          <dgm:dir/>
          <dgm:animLvl val="lvl"/>
          <dgm:resizeHandles val="exact"/>
        </dgm:presLayoutVars>
      </dgm:prSet>
      <dgm:spPr/>
    </dgm:pt>
    <dgm:pt modelId="{144E78FF-708D-44E2-9656-D2BC62FD3BCF}" type="pres">
      <dgm:prSet presAssocID="{CE5D6DEE-FE5E-422F-A128-27004FBF7613}" presName="parentLin" presStyleCnt="0"/>
      <dgm:spPr/>
    </dgm:pt>
    <dgm:pt modelId="{F8FD1003-9F43-4532-A1CF-54E14B630B05}" type="pres">
      <dgm:prSet presAssocID="{CE5D6DEE-FE5E-422F-A128-27004FBF7613}" presName="parentLeftMargin" presStyleLbl="node1" presStyleIdx="0" presStyleCnt="1"/>
      <dgm:spPr/>
    </dgm:pt>
    <dgm:pt modelId="{3D8E07E8-5E3A-4DAA-8E54-327D291FC43A}" type="pres">
      <dgm:prSet presAssocID="{CE5D6DEE-FE5E-422F-A128-27004FBF7613}" presName="parentText" presStyleLbl="node1" presStyleIdx="0" presStyleCnt="1" custScaleY="150849">
        <dgm:presLayoutVars>
          <dgm:chMax val="0"/>
          <dgm:bulletEnabled val="1"/>
        </dgm:presLayoutVars>
      </dgm:prSet>
      <dgm:spPr/>
    </dgm:pt>
    <dgm:pt modelId="{06D03395-3B5F-41F6-8BE6-A6EF2E8754F0}" type="pres">
      <dgm:prSet presAssocID="{CE5D6DEE-FE5E-422F-A128-27004FBF7613}" presName="negativeSpace" presStyleCnt="0"/>
      <dgm:spPr/>
    </dgm:pt>
    <dgm:pt modelId="{593A6A77-F44B-46B1-BB13-FC0AD974B823}" type="pres">
      <dgm:prSet presAssocID="{CE5D6DEE-FE5E-422F-A128-27004FBF7613}" presName="childText" presStyleLbl="conFgAcc1" presStyleIdx="0" presStyleCnt="1">
        <dgm:presLayoutVars>
          <dgm:bulletEnabled val="1"/>
        </dgm:presLayoutVars>
      </dgm:prSet>
      <dgm:spPr/>
    </dgm:pt>
  </dgm:ptLst>
  <dgm:cxnLst>
    <dgm:cxn modelId="{CEDFED07-D03F-4FEF-81E0-553CB4860F56}" srcId="{5121C886-D141-4979-B52D-6DFBF0B5742B}" destId="{A15BA7FB-A7C4-4674-BE5E-5C32448EEAFE}" srcOrd="1" destOrd="0" parTransId="{525CFE6E-8433-4475-8C20-F02FE71951F6}" sibTransId="{08D2C75E-F81B-46A8-8368-4507CCACEB44}"/>
    <dgm:cxn modelId="{EE2AC20A-5EB6-4593-BBFE-99587F59C3A6}" srcId="{5121C886-D141-4979-B52D-6DFBF0B5742B}" destId="{D7120CEE-F799-479C-8999-0469EA3882CB}" srcOrd="0" destOrd="0" parTransId="{3A91AC4D-5CA2-4CA9-A583-F326F8319677}" sibTransId="{E9F0F790-7255-4106-A233-0D7CF36A407F}"/>
    <dgm:cxn modelId="{2FA87613-79F6-4233-8CC0-479DDF2116FF}" srcId="{CE5D6DEE-FE5E-422F-A128-27004FBF7613}" destId="{8D9C09B6-4920-4527-BC26-1FB0624A0E49}" srcOrd="3" destOrd="0" parTransId="{5289FCEA-B3B9-424A-93AA-0049987DC904}" sibTransId="{9C632C68-122E-483B-BE67-E45D1F3D115F}"/>
    <dgm:cxn modelId="{DA673921-658D-4C23-A1E7-AF9E83748437}" srcId="{CE5D6DEE-FE5E-422F-A128-27004FBF7613}" destId="{B450E1BA-A5B7-4B3D-929B-DBD85605D8B2}" srcOrd="2" destOrd="0" parTransId="{97A2A078-8B7F-49CB-9F77-854C6320DCEB}" sibTransId="{51E222E5-8CDD-4A60-A661-D82AD15B5319}"/>
    <dgm:cxn modelId="{13C2A161-BA00-40D1-B2E5-8B35A911F692}" type="presOf" srcId="{8D9C09B6-4920-4527-BC26-1FB0624A0E49}" destId="{593A6A77-F44B-46B1-BB13-FC0AD974B823}" srcOrd="0" destOrd="5" presId="urn:microsoft.com/office/officeart/2005/8/layout/list1"/>
    <dgm:cxn modelId="{EA3B7B63-FC52-4C4C-9396-5B13F3C1D6D9}" srcId="{C61A2298-BDEA-410C-AD8F-9770C6E0396B}" destId="{CE5D6DEE-FE5E-422F-A128-27004FBF7613}" srcOrd="0" destOrd="0" parTransId="{66AC53E3-990E-4A77-8D8E-A0860AF6101A}" sibTransId="{58C786A7-A434-441A-A9CF-ADB2FD1B3C1E}"/>
    <dgm:cxn modelId="{63602965-7C0E-494E-B5E7-AF74976EC36C}" type="presOf" srcId="{CE5D6DEE-FE5E-422F-A128-27004FBF7613}" destId="{F8FD1003-9F43-4532-A1CF-54E14B630B05}" srcOrd="0" destOrd="0" presId="urn:microsoft.com/office/officeart/2005/8/layout/list1"/>
    <dgm:cxn modelId="{56A59E6B-0640-4E45-9250-C067ADD07547}" srcId="{CE5D6DEE-FE5E-422F-A128-27004FBF7613}" destId="{B2506239-E0F7-4F40-A359-60C6F43E8A34}" srcOrd="1" destOrd="0" parTransId="{CA2C0E3E-9666-49B1-9003-C6D5FB61A90B}" sibTransId="{F26824AA-9816-40BF-A9D0-F8F6810A29FC}"/>
    <dgm:cxn modelId="{A053186D-6519-4457-87F2-5338488764CD}" type="presOf" srcId="{B450E1BA-A5B7-4B3D-929B-DBD85605D8B2}" destId="{593A6A77-F44B-46B1-BB13-FC0AD974B823}" srcOrd="0" destOrd="4" presId="urn:microsoft.com/office/officeart/2005/8/layout/list1"/>
    <dgm:cxn modelId="{77838D52-BBAC-41EF-A34B-5FD02BD3FA45}" type="presOf" srcId="{5121C886-D141-4979-B52D-6DFBF0B5742B}" destId="{593A6A77-F44B-46B1-BB13-FC0AD974B823}" srcOrd="0" destOrd="0" presId="urn:microsoft.com/office/officeart/2005/8/layout/list1"/>
    <dgm:cxn modelId="{6BD78E8F-9C2F-4788-911D-E83A142D95B2}" type="presOf" srcId="{D7120CEE-F799-479C-8999-0469EA3882CB}" destId="{593A6A77-F44B-46B1-BB13-FC0AD974B823}" srcOrd="0" destOrd="1" presId="urn:microsoft.com/office/officeart/2005/8/layout/list1"/>
    <dgm:cxn modelId="{931C3C90-1488-4C71-86DE-8280E7EB757D}" type="presOf" srcId="{B2506239-E0F7-4F40-A359-60C6F43E8A34}" destId="{593A6A77-F44B-46B1-BB13-FC0AD974B823}" srcOrd="0" destOrd="3" presId="urn:microsoft.com/office/officeart/2005/8/layout/list1"/>
    <dgm:cxn modelId="{C458E2B3-D150-41CD-B7E6-EEBA2A935116}" type="presOf" srcId="{CE5D6DEE-FE5E-422F-A128-27004FBF7613}" destId="{3D8E07E8-5E3A-4DAA-8E54-327D291FC43A}" srcOrd="1" destOrd="0" presId="urn:microsoft.com/office/officeart/2005/8/layout/list1"/>
    <dgm:cxn modelId="{491619D2-F8A5-43E0-A555-B2896D670A77}" type="presOf" srcId="{A15BA7FB-A7C4-4674-BE5E-5C32448EEAFE}" destId="{593A6A77-F44B-46B1-BB13-FC0AD974B823}" srcOrd="0" destOrd="2" presId="urn:microsoft.com/office/officeart/2005/8/layout/list1"/>
    <dgm:cxn modelId="{F3C04CD8-1B0C-45F4-882C-641662806368}" type="presOf" srcId="{C61A2298-BDEA-410C-AD8F-9770C6E0396B}" destId="{7801AB0C-3A21-41F8-9B5A-B2E2AE32EFBF}" srcOrd="0" destOrd="0" presId="urn:microsoft.com/office/officeart/2005/8/layout/list1"/>
    <dgm:cxn modelId="{7288F4F4-51AC-423B-A6B5-897A2A9785CB}" srcId="{CE5D6DEE-FE5E-422F-A128-27004FBF7613}" destId="{5121C886-D141-4979-B52D-6DFBF0B5742B}" srcOrd="0" destOrd="0" parTransId="{A805574D-4271-4B32-9ECB-59ECDC510774}" sibTransId="{3B38D4D3-DC10-4AD9-BA9A-3C5C76E7A28F}"/>
    <dgm:cxn modelId="{E0EE86EF-F0DA-4FB5-8355-6920CF95FC11}" type="presParOf" srcId="{7801AB0C-3A21-41F8-9B5A-B2E2AE32EFBF}" destId="{144E78FF-708D-44E2-9656-D2BC62FD3BCF}" srcOrd="0" destOrd="0" presId="urn:microsoft.com/office/officeart/2005/8/layout/list1"/>
    <dgm:cxn modelId="{641CAA93-1065-474A-951F-525E7AB4B259}" type="presParOf" srcId="{144E78FF-708D-44E2-9656-D2BC62FD3BCF}" destId="{F8FD1003-9F43-4532-A1CF-54E14B630B05}" srcOrd="0" destOrd="0" presId="urn:microsoft.com/office/officeart/2005/8/layout/list1"/>
    <dgm:cxn modelId="{77EC14C7-98D9-4D7A-833C-D1E94802C21E}" type="presParOf" srcId="{144E78FF-708D-44E2-9656-D2BC62FD3BCF}" destId="{3D8E07E8-5E3A-4DAA-8E54-327D291FC43A}" srcOrd="1" destOrd="0" presId="urn:microsoft.com/office/officeart/2005/8/layout/list1"/>
    <dgm:cxn modelId="{1A312C06-1153-4B12-A721-94EA796258CE}" type="presParOf" srcId="{7801AB0C-3A21-41F8-9B5A-B2E2AE32EFBF}" destId="{06D03395-3B5F-41F6-8BE6-A6EF2E8754F0}" srcOrd="1" destOrd="0" presId="urn:microsoft.com/office/officeart/2005/8/layout/list1"/>
    <dgm:cxn modelId="{DD9E59CE-B686-4751-8849-23BED2808643}" type="presParOf" srcId="{7801AB0C-3A21-41F8-9B5A-B2E2AE32EFBF}" destId="{593A6A77-F44B-46B1-BB13-FC0AD974B823}"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D3D7EFCB-59B6-4595-9A64-61EA86AE5957}"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zh-CN" altLang="en-US"/>
        </a:p>
      </dgm:t>
    </dgm:pt>
    <dgm:pt modelId="{8ABE3436-5995-4A45-88D7-3851C25F7957}">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8C834C92-BA88-45F2-8779-4CE8051EC236}" type="parTrans" cxnId="{63E61328-A649-4ED6-8965-C2448EB4FEB7}">
      <dgm:prSet/>
      <dgm:spPr/>
      <dgm:t>
        <a:bodyPr/>
        <a:lstStyle/>
        <a:p>
          <a:endParaRPr lang="zh-CN" altLang="en-US"/>
        </a:p>
      </dgm:t>
    </dgm:pt>
    <dgm:pt modelId="{64F03756-A2AD-4DA6-B890-5B3B22103F0E}" type="sibTrans" cxnId="{63E61328-A649-4ED6-8965-C2448EB4FEB7}">
      <dgm:prSet/>
      <dgm:spPr/>
      <dgm:t>
        <a:bodyPr/>
        <a:lstStyle/>
        <a:p>
          <a:endParaRPr lang="zh-CN" altLang="en-US"/>
        </a:p>
      </dgm:t>
    </dgm:pt>
    <dgm:pt modelId="{79C926E2-437C-49DA-81B0-690E0CA54765}">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dgm:t>
    </dgm:pt>
    <dgm:pt modelId="{BC1D4CC0-C688-4728-B7B7-D4B386059B83}" type="parTrans" cxnId="{098FD086-0817-494A-8472-B76C86C79DDF}">
      <dgm:prSet/>
      <dgm:spPr/>
      <dgm:t>
        <a:bodyPr/>
        <a:lstStyle/>
        <a:p>
          <a:endParaRPr lang="zh-CN" altLang="en-US"/>
        </a:p>
      </dgm:t>
    </dgm:pt>
    <dgm:pt modelId="{56F17F03-2F41-4E4A-AFC5-B25D725262EF}" type="sibTrans" cxnId="{098FD086-0817-494A-8472-B76C86C79DDF}">
      <dgm:prSet/>
      <dgm:spPr/>
      <dgm:t>
        <a:bodyPr/>
        <a:lstStyle/>
        <a:p>
          <a:endParaRPr lang="zh-CN" altLang="en-US"/>
        </a:p>
      </dgm:t>
    </dgm:pt>
    <dgm:pt modelId="{D0246360-F949-4BAC-87C0-081219240861}">
      <dgm:prSet custT="1"/>
      <dgm:spPr/>
      <dgm:t>
        <a:bodyPr/>
        <a:lstStyle/>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dgm:t>
    </dgm:pt>
    <dgm:pt modelId="{DF5FD3E0-878F-4214-9EC9-80476E310DB1}" type="parTrans" cxnId="{E0D86A6E-E594-485B-9263-96A4BF47178D}">
      <dgm:prSet/>
      <dgm:spPr/>
      <dgm:t>
        <a:bodyPr/>
        <a:lstStyle/>
        <a:p>
          <a:endParaRPr lang="zh-CN" altLang="en-US"/>
        </a:p>
      </dgm:t>
    </dgm:pt>
    <dgm:pt modelId="{EBE0E6F5-C697-4C78-AD19-14F339453D30}" type="sibTrans" cxnId="{E0D86A6E-E594-485B-9263-96A4BF47178D}">
      <dgm:prSet/>
      <dgm:spPr/>
      <dgm:t>
        <a:bodyPr/>
        <a:lstStyle/>
        <a:p>
          <a:endParaRPr lang="zh-CN" altLang="en-US"/>
        </a:p>
      </dgm:t>
    </dgm:pt>
    <dgm:pt modelId="{215974DD-47D3-4367-94D1-A6375D02A839}">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gm:t>
    </dgm:pt>
    <dgm:pt modelId="{5D573B86-8DA9-44AE-894E-1657D85A4399}" type="parTrans" cxnId="{902BAAB5-A914-4FC5-A41A-94641F667089}">
      <dgm:prSet/>
      <dgm:spPr/>
      <dgm:t>
        <a:bodyPr/>
        <a:lstStyle/>
        <a:p>
          <a:endParaRPr lang="zh-CN" altLang="en-US"/>
        </a:p>
      </dgm:t>
    </dgm:pt>
    <dgm:pt modelId="{A31D487F-0859-406C-92B7-E3066118E58C}" type="sibTrans" cxnId="{902BAAB5-A914-4FC5-A41A-94641F667089}">
      <dgm:prSet/>
      <dgm:spPr/>
      <dgm:t>
        <a:bodyPr/>
        <a:lstStyle/>
        <a:p>
          <a:endParaRPr lang="zh-CN" altLang="en-US"/>
        </a:p>
      </dgm:t>
    </dgm:pt>
    <dgm:pt modelId="{D489D49A-F4D2-4548-A363-7D5091C8E18D}" type="pres">
      <dgm:prSet presAssocID="{D3D7EFCB-59B6-4595-9A64-61EA86AE5957}" presName="linear" presStyleCnt="0">
        <dgm:presLayoutVars>
          <dgm:animLvl val="lvl"/>
          <dgm:resizeHandles val="exact"/>
        </dgm:presLayoutVars>
      </dgm:prSet>
      <dgm:spPr/>
    </dgm:pt>
    <dgm:pt modelId="{58743C69-CD23-4802-B893-4DE092FB2F7A}" type="pres">
      <dgm:prSet presAssocID="{8ABE3436-5995-4A45-88D7-3851C25F7957}" presName="parentText" presStyleLbl="node1" presStyleIdx="0" presStyleCnt="1" custScaleY="39009">
        <dgm:presLayoutVars>
          <dgm:chMax val="0"/>
          <dgm:bulletEnabled val="1"/>
        </dgm:presLayoutVars>
      </dgm:prSet>
      <dgm:spPr/>
    </dgm:pt>
    <dgm:pt modelId="{1B4A11C6-47AC-4B83-BE82-C75634A005A9}" type="pres">
      <dgm:prSet presAssocID="{8ABE3436-5995-4A45-88D7-3851C25F7957}" presName="childText" presStyleLbl="revTx" presStyleIdx="0" presStyleCnt="1">
        <dgm:presLayoutVars>
          <dgm:bulletEnabled val="1"/>
        </dgm:presLayoutVars>
      </dgm:prSet>
      <dgm:spPr/>
    </dgm:pt>
  </dgm:ptLst>
  <dgm:cxnLst>
    <dgm:cxn modelId="{63E61328-A649-4ED6-8965-C2448EB4FEB7}" srcId="{D3D7EFCB-59B6-4595-9A64-61EA86AE5957}" destId="{8ABE3436-5995-4A45-88D7-3851C25F7957}" srcOrd="0" destOrd="0" parTransId="{8C834C92-BA88-45F2-8779-4CE8051EC236}" sibTransId="{64F03756-A2AD-4DA6-B890-5B3B22103F0E}"/>
    <dgm:cxn modelId="{5D836D2E-74BE-4EA6-9479-7F01A45FFE99}" type="presOf" srcId="{D0246360-F949-4BAC-87C0-081219240861}" destId="{1B4A11C6-47AC-4B83-BE82-C75634A005A9}" srcOrd="0" destOrd="1" presId="urn:microsoft.com/office/officeart/2005/8/layout/vList2"/>
    <dgm:cxn modelId="{E0D86A6E-E594-485B-9263-96A4BF47178D}" srcId="{8ABE3436-5995-4A45-88D7-3851C25F7957}" destId="{D0246360-F949-4BAC-87C0-081219240861}" srcOrd="1" destOrd="0" parTransId="{DF5FD3E0-878F-4214-9EC9-80476E310DB1}" sibTransId="{EBE0E6F5-C697-4C78-AD19-14F339453D30}"/>
    <dgm:cxn modelId="{DCEB3E51-F0CA-4F9A-A335-A3AE6DF74A29}" type="presOf" srcId="{215974DD-47D3-4367-94D1-A6375D02A839}" destId="{1B4A11C6-47AC-4B83-BE82-C75634A005A9}" srcOrd="0" destOrd="2" presId="urn:microsoft.com/office/officeart/2005/8/layout/vList2"/>
    <dgm:cxn modelId="{6BBCF477-BE70-4087-B5E6-4A93E89D697B}" type="presOf" srcId="{8ABE3436-5995-4A45-88D7-3851C25F7957}" destId="{58743C69-CD23-4802-B893-4DE092FB2F7A}" srcOrd="0" destOrd="0" presId="urn:microsoft.com/office/officeart/2005/8/layout/vList2"/>
    <dgm:cxn modelId="{098FD086-0817-494A-8472-B76C86C79DDF}" srcId="{8ABE3436-5995-4A45-88D7-3851C25F7957}" destId="{79C926E2-437C-49DA-81B0-690E0CA54765}" srcOrd="0" destOrd="0" parTransId="{BC1D4CC0-C688-4728-B7B7-D4B386059B83}" sibTransId="{56F17F03-2F41-4E4A-AFC5-B25D725262EF}"/>
    <dgm:cxn modelId="{E32A1FA1-AD83-4DD1-9AE8-BF0E6F228B57}" type="presOf" srcId="{D3D7EFCB-59B6-4595-9A64-61EA86AE5957}" destId="{D489D49A-F4D2-4548-A363-7D5091C8E18D}" srcOrd="0" destOrd="0" presId="urn:microsoft.com/office/officeart/2005/8/layout/vList2"/>
    <dgm:cxn modelId="{902BAAB5-A914-4FC5-A41A-94641F667089}" srcId="{8ABE3436-5995-4A45-88D7-3851C25F7957}" destId="{215974DD-47D3-4367-94D1-A6375D02A839}" srcOrd="2" destOrd="0" parTransId="{5D573B86-8DA9-44AE-894E-1657D85A4399}" sibTransId="{A31D487F-0859-406C-92B7-E3066118E58C}"/>
    <dgm:cxn modelId="{640B99CB-A53E-4139-9CA5-8CBBE63C49C2}" type="presOf" srcId="{79C926E2-437C-49DA-81B0-690E0CA54765}" destId="{1B4A11C6-47AC-4B83-BE82-C75634A005A9}" srcOrd="0" destOrd="0" presId="urn:microsoft.com/office/officeart/2005/8/layout/vList2"/>
    <dgm:cxn modelId="{E10A95B1-489C-4105-9D21-6FAADC1F8F01}" type="presParOf" srcId="{D489D49A-F4D2-4548-A363-7D5091C8E18D}" destId="{58743C69-CD23-4802-B893-4DE092FB2F7A}" srcOrd="0" destOrd="0" presId="urn:microsoft.com/office/officeart/2005/8/layout/vList2"/>
    <dgm:cxn modelId="{02F02DE2-1332-4976-BC16-3DFB3D4AE28E}" type="presParOf" srcId="{D489D49A-F4D2-4548-A363-7D5091C8E18D}" destId="{1B4A11C6-47AC-4B83-BE82-C75634A005A9}"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4D3D6B-BCA2-4E06-BDDC-66F10FD4CBAC}">
      <dsp:nvSpPr>
        <dsp:cNvPr id="0" name=""/>
        <dsp:cNvSpPr/>
      </dsp:nvSpPr>
      <dsp:spPr>
        <a:xfrm>
          <a:off x="0" y="154898"/>
          <a:ext cx="9720072" cy="9071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latin typeface="微软雅黑" panose="020B0503020204020204" pitchFamily="34" charset="-122"/>
              <a:ea typeface="微软雅黑" panose="020B0503020204020204" pitchFamily="34" charset="-122"/>
            </a:rPr>
            <a:t>由于</a:t>
          </a:r>
          <a:r>
            <a:rPr lang="en-US" sz="1700" kern="1200" dirty="0">
              <a:latin typeface="微软雅黑" panose="020B0503020204020204" pitchFamily="34" charset="-122"/>
              <a:ea typeface="微软雅黑" panose="020B0503020204020204" pitchFamily="34" charset="-122"/>
            </a:rPr>
            <a:t>Linux</a:t>
          </a:r>
          <a:r>
            <a:rPr lang="zh-CN" sz="1700" kern="1200"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sp:txBody>
      <dsp:txXfrm>
        <a:off x="44284" y="199182"/>
        <a:ext cx="9631504" cy="818590"/>
      </dsp:txXfrm>
    </dsp:sp>
    <dsp:sp modelId="{BCA37CD4-67F4-4579-A818-5F5ACEA254AD}">
      <dsp:nvSpPr>
        <dsp:cNvPr id="0" name=""/>
        <dsp:cNvSpPr/>
      </dsp:nvSpPr>
      <dsp:spPr>
        <a:xfrm>
          <a:off x="0" y="1128297"/>
          <a:ext cx="9720072" cy="9730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sp:txBody>
      <dsp:txXfrm>
        <a:off x="47501" y="1175798"/>
        <a:ext cx="9625070" cy="878056"/>
      </dsp:txXfrm>
    </dsp:sp>
    <dsp:sp modelId="{D648F320-AC16-4CD1-804B-8802C234D21D}">
      <dsp:nvSpPr>
        <dsp:cNvPr id="0" name=""/>
        <dsp:cNvSpPr/>
      </dsp:nvSpPr>
      <dsp:spPr>
        <a:xfrm>
          <a:off x="0" y="2167595"/>
          <a:ext cx="9720072" cy="1068845"/>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sp:txBody>
      <dsp:txXfrm>
        <a:off x="52177" y="2219772"/>
        <a:ext cx="9615718" cy="9644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2E0F68-229B-453C-AF1A-E1D2C5E1C7D6}">
      <dsp:nvSpPr>
        <dsp:cNvPr id="0" name=""/>
        <dsp:cNvSpPr/>
      </dsp:nvSpPr>
      <dsp:spPr>
        <a:xfrm rot="5400000">
          <a:off x="3951004" y="-1080504"/>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read</a:t>
          </a:r>
          <a:r>
            <a:rPr lang="zh-CN" sz="1300" kern="1200" dirty="0">
              <a:latin typeface="微软雅黑" panose="020B0503020204020204" pitchFamily="34" charset="-122"/>
              <a:ea typeface="微软雅黑" panose="020B0503020204020204" pitchFamily="34" charset="-122"/>
            </a:rPr>
            <a:t>：可读此文件的实际内容</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write</a:t>
          </a:r>
          <a:r>
            <a:rPr lang="zh-CN" sz="1300" kern="1200" dirty="0">
              <a:latin typeface="微软雅黑" panose="020B0503020204020204" pitchFamily="34" charset="-122"/>
              <a:ea typeface="微软雅黑" panose="020B0503020204020204" pitchFamily="34" charset="-122"/>
            </a:rPr>
            <a:t>：可以编辑、新增或是修改文件的内容（不包含删除改文件）</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execute</a:t>
          </a:r>
          <a:r>
            <a:rPr lang="zh-CN" sz="1300" kern="1200" dirty="0">
              <a:latin typeface="微软雅黑" panose="020B0503020204020204" pitchFamily="34" charset="-122"/>
              <a:ea typeface="微软雅黑" panose="020B0503020204020204" pitchFamily="34" charset="-122"/>
            </a:rPr>
            <a:t>：该文件具有被系统执行的权限</a:t>
          </a:r>
        </a:p>
        <a:p>
          <a:pPr marL="114300" lvl="1" indent="-114300" algn="l" defTabSz="577850">
            <a:lnSpc>
              <a:spcPct val="90000"/>
            </a:lnSpc>
            <a:spcBef>
              <a:spcPct val="0"/>
            </a:spcBef>
            <a:spcAft>
              <a:spcPct val="15000"/>
            </a:spcAft>
            <a:buChar char="•"/>
          </a:pPr>
          <a:r>
            <a:rPr lang="zh-CN" sz="1300" kern="1200" dirty="0">
              <a:latin typeface="微软雅黑" panose="020B0503020204020204" pitchFamily="34" charset="-122"/>
              <a:ea typeface="微软雅黑" panose="020B0503020204020204" pitchFamily="34" charset="-122"/>
            </a:rPr>
            <a:t>（</a:t>
          </a:r>
          <a:r>
            <a:rPr lang="en-US" sz="1300" kern="1200" dirty="0">
              <a:latin typeface="微软雅黑" panose="020B0503020204020204" pitchFamily="34" charset="-122"/>
              <a:ea typeface="微软雅黑" panose="020B0503020204020204" pitchFamily="34" charset="-122"/>
            </a:rPr>
            <a:t>Linux</a:t>
          </a:r>
          <a:r>
            <a:rPr lang="zh-CN" sz="1300" kern="1200" dirty="0">
              <a:latin typeface="微软雅黑" panose="020B0503020204020204" pitchFamily="34" charset="-122"/>
              <a:ea typeface="微软雅黑" panose="020B0503020204020204" pitchFamily="34" charset="-122"/>
            </a:rPr>
            <a:t>中一个文件是否有权限被执行与文件的扩展名无关）</a:t>
          </a:r>
        </a:p>
      </dsp:txBody>
      <dsp:txXfrm rot="-5400000">
        <a:off x="2620656" y="347390"/>
        <a:ext cx="4561399" cy="1803157"/>
      </dsp:txXfrm>
    </dsp:sp>
    <dsp:sp modelId="{2DF797EC-B13C-4EE2-8AE8-CD0CE8C2D126}">
      <dsp:nvSpPr>
        <dsp:cNvPr id="0" name=""/>
        <dsp:cNvSpPr/>
      </dsp:nvSpPr>
      <dsp:spPr>
        <a:xfrm>
          <a:off x="0" y="62"/>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文件（针对文件的内容）</a:t>
          </a:r>
        </a:p>
      </dsp:txBody>
      <dsp:txXfrm>
        <a:off x="121933" y="121995"/>
        <a:ext cx="2376790" cy="2253946"/>
      </dsp:txXfrm>
    </dsp:sp>
    <dsp:sp modelId="{7C64C09D-13B1-4BBB-BADE-E386F6539110}">
      <dsp:nvSpPr>
        <dsp:cNvPr id="0" name=""/>
        <dsp:cNvSpPr/>
      </dsp:nvSpPr>
      <dsp:spPr>
        <a:xfrm rot="5400000">
          <a:off x="3951004" y="1542198"/>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sp:txBody>
      <dsp:txXfrm rot="-5400000">
        <a:off x="2620656" y="2970092"/>
        <a:ext cx="4561399" cy="1803157"/>
      </dsp:txXfrm>
    </dsp:sp>
    <dsp:sp modelId="{F8F07076-ABEC-45A7-8F04-5B906FAA896F}">
      <dsp:nvSpPr>
        <dsp:cNvPr id="0" name=""/>
        <dsp:cNvSpPr/>
      </dsp:nvSpPr>
      <dsp:spPr>
        <a:xfrm>
          <a:off x="0" y="2622765"/>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目录</a:t>
          </a:r>
        </a:p>
      </dsp:txBody>
      <dsp:txXfrm>
        <a:off x="121933" y="2744698"/>
        <a:ext cx="2376790" cy="22539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3A6A77-F44B-46B1-BB13-FC0AD974B823}">
      <dsp:nvSpPr>
        <dsp:cNvPr id="0" name=""/>
        <dsp:cNvSpPr/>
      </dsp:nvSpPr>
      <dsp:spPr>
        <a:xfrm>
          <a:off x="0" y="270673"/>
          <a:ext cx="4629263" cy="2041200"/>
        </a:xfrm>
        <a:prstGeom prst="rect">
          <a:avLst/>
        </a:prstGeom>
        <a:solidFill>
          <a:schemeClr val="dk1">
            <a:alpha val="90000"/>
            <a:tint val="40000"/>
            <a:hueOff val="0"/>
            <a:satOff val="0"/>
            <a:lumOff val="0"/>
            <a:alphaOff val="0"/>
          </a:schemeClr>
        </a:solidFill>
        <a:ln w="1587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9282" tIns="187452" rIns="359282" bIns="92456" numCol="1" spcCol="1270" anchor="t" anchorCtr="0">
          <a:noAutofi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sp:txBody>
      <dsp:txXfrm>
        <a:off x="0" y="270673"/>
        <a:ext cx="4629263" cy="2041200"/>
      </dsp:txXfrm>
    </dsp:sp>
    <dsp:sp modelId="{3D8E07E8-5E3A-4DAA-8E54-327D291FC43A}">
      <dsp:nvSpPr>
        <dsp:cNvPr id="0" name=""/>
        <dsp:cNvSpPr/>
      </dsp:nvSpPr>
      <dsp:spPr>
        <a:xfrm>
          <a:off x="231237" y="2737"/>
          <a:ext cx="3237319" cy="400775"/>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483" tIns="0" rIns="122483" bIns="0" numCol="1" spcCol="1270" anchor="ctr" anchorCtr="0">
          <a:noAutofit/>
        </a:bodyPr>
        <a:lstStyle/>
        <a:p>
          <a:pPr marL="0" lvl="0" indent="0" algn="l" defTabSz="466725">
            <a:lnSpc>
              <a:spcPct val="90000"/>
            </a:lnSpc>
            <a:spcBef>
              <a:spcPct val="0"/>
            </a:spcBef>
            <a:spcAft>
              <a:spcPct val="35000"/>
            </a:spcAft>
            <a:buNone/>
          </a:pPr>
          <a:r>
            <a:rPr lang="zh-CN" altLang="en-US" sz="1050" kern="1200" dirty="0">
              <a:latin typeface="微软雅黑" panose="020B0503020204020204" pitchFamily="34" charset="-122"/>
              <a:ea typeface="微软雅黑" panose="020B0503020204020204" pitchFamily="34" charset="-122"/>
            </a:rPr>
            <a:t>文件种类</a:t>
          </a:r>
        </a:p>
      </dsp:txBody>
      <dsp:txXfrm>
        <a:off x="250801" y="22301"/>
        <a:ext cx="3198191" cy="36164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43C69-CD23-4802-B893-4DE092FB2F7A}">
      <dsp:nvSpPr>
        <dsp:cNvPr id="0" name=""/>
        <dsp:cNvSpPr/>
      </dsp:nvSpPr>
      <dsp:spPr>
        <a:xfrm>
          <a:off x="0" y="66297"/>
          <a:ext cx="5122751" cy="474661"/>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p>
      </dsp:txBody>
      <dsp:txXfrm>
        <a:off x="23171" y="89468"/>
        <a:ext cx="5076409" cy="428319"/>
      </dsp:txXfrm>
    </dsp:sp>
    <dsp:sp modelId="{1B4A11C6-47AC-4B83-BE82-C75634A005A9}">
      <dsp:nvSpPr>
        <dsp:cNvPr id="0" name=""/>
        <dsp:cNvSpPr/>
      </dsp:nvSpPr>
      <dsp:spPr>
        <a:xfrm>
          <a:off x="0" y="540959"/>
          <a:ext cx="5122751"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2647" tIns="16510" rIns="92456" bIns="16510" numCol="1" spcCol="1270" anchor="t"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sp:txBody>
      <dsp:txXfrm>
        <a:off x="0" y="540959"/>
        <a:ext cx="5122751" cy="1076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9422830-C8D1-4D1C-AE5C-AA2D2E64D1C3}" type="datetime1">
              <a:rPr lang="zh-CN" altLang="en-US" smtClean="0">
                <a:latin typeface="Microsoft YaHei UI" panose="020B0503020204020204" pitchFamily="34" charset="-122"/>
                <a:ea typeface="Microsoft YaHei UI" panose="020B0503020204020204" pitchFamily="34" charset="-122"/>
              </a:rPr>
              <a:t>2020/7/16</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B53ADFC-ABB8-401A-BB24-33FDAFEDCEBD}"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3324930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gif>
</file>

<file path=ppt/media/image33.png>
</file>

<file path=ppt/media/image34.jpeg>
</file>

<file path=ppt/media/image35.png>
</file>

<file path=ppt/media/image4.pn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CCCEA71-DC42-43D1-8340-DB07629004C9}" type="datetime1">
              <a:rPr lang="zh-CN" altLang="en-US" smtClean="0"/>
              <a:pPr/>
              <a:t>2020/7/16</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4B725628-3A68-42F4-BA86-981817953149}" type="slidenum">
              <a:rPr lang="en-US" altLang="zh-CN" smtClean="0"/>
              <a:pPr/>
              <a:t>‹#›</a:t>
            </a:fld>
            <a:endParaRPr lang="zh-CN" alt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59257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7843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55420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52422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6322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983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98563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65715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7770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36004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55073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9845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88148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02114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418120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27306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2323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Shell </a:t>
            </a:r>
            <a:r>
              <a:rPr lang="zh-CN" altLang="en-US" dirty="0">
                <a:latin typeface="Microsoft YaHei UI" panose="020B0503020204020204" pitchFamily="34" charset="-122"/>
                <a:ea typeface="Microsoft YaHei UI" panose="020B0503020204020204" pitchFamily="34" charset="-122"/>
              </a:rPr>
              <a:t>与 终端</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555242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8566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第一列表示文件的类型和权限</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第二列表示多少文件名连接到此节点（</a:t>
            </a:r>
            <a:r>
              <a:rPr lang="en-US" altLang="zh-CN" dirty="0" err="1">
                <a:latin typeface="Microsoft YaHei UI" panose="020B0503020204020204" pitchFamily="34" charset="-122"/>
                <a:ea typeface="Microsoft YaHei UI" panose="020B0503020204020204" pitchFamily="34" charset="-122"/>
              </a:rPr>
              <a:t>inode</a:t>
            </a:r>
            <a:r>
              <a:rPr lang="zh-CN" altLang="en-US" dirty="0">
                <a:latin typeface="Microsoft YaHei UI" panose="020B0503020204020204" pitchFamily="34" charset="-122"/>
                <a:ea typeface="Microsoft YaHei UI" panose="020B0503020204020204" pitchFamily="34" charset="-122"/>
              </a:rPr>
              <a:t>）</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第五列表示这个文件的大小，单位为</a:t>
            </a:r>
            <a:r>
              <a:rPr lang="en-US" altLang="zh-CN" dirty="0">
                <a:latin typeface="Microsoft YaHei UI" panose="020B0503020204020204" pitchFamily="34" charset="-122"/>
                <a:ea typeface="Microsoft YaHei UI" panose="020B0503020204020204" pitchFamily="34" charset="-122"/>
              </a:rPr>
              <a:t>byte</a:t>
            </a:r>
            <a:r>
              <a:rPr lang="zh-CN" altLang="en-US" dirty="0">
                <a:latin typeface="Microsoft YaHei UI" panose="020B0503020204020204" pitchFamily="34" charset="-122"/>
                <a:ea typeface="Microsoft YaHei UI" panose="020B0503020204020204" pitchFamily="34" charset="-122"/>
              </a:rPr>
              <a:t>字节</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第六列表示文件的创建日期或最后一次修改日期，若时间比较久，那么时间部分将会显示年份</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295314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206282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53224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877807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73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032169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649747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444382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302436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0089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46891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102054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4294476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65809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59274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1685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684757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935568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179844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4150423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92445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64155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45869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932643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87228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Kernel</a:t>
            </a:r>
            <a:r>
              <a:rPr lang="zh-CN" altLang="en-US" dirty="0">
                <a:latin typeface="Microsoft YaHei UI" panose="020B0503020204020204" pitchFamily="34" charset="-122"/>
                <a:ea typeface="Microsoft YaHei UI" panose="020B0503020204020204" pitchFamily="34" charset="-122"/>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管理硬件驱动、管理内存、管理文件系统、管理进程、等等</a:t>
            </a:r>
            <a:endParaRPr lang="en-US" altLang="zh-CN" dirty="0">
              <a:latin typeface="Microsoft YaHei UI" panose="020B0503020204020204" pitchFamily="34" charset="-122"/>
              <a:ea typeface="Microsoft YaHei UI" panose="020B0503020204020204" pitchFamily="34" charset="-122"/>
            </a:endParaRPr>
          </a:p>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使用场景： 服务器、嵌入式设备</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190179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791787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66006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81776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99642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020050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759464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422092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2121472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845026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11178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393822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96869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189399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632401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8151761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6689946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8518584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2433064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384169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360828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2519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服务器</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嵌入式</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个人桌面系统</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147048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518634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09553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886805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22192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只是一个操作系统的底层的内核。</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08375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5081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矩形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457200" y="4960137"/>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8610600" y="4960137"/>
            <a:ext cx="3200400" cy="1463040"/>
          </a:xfrm>
        </p:spPr>
        <p:txBody>
          <a:bodyPr lIns="91440" rIns="91440" rtlCol="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lgn="l">
              <a:defRPr/>
            </a:lvl1pPr>
          </a:lstStyle>
          <a:p>
            <a:fld id="{CFDCE838-61FF-4427-8D5E-B539F46A3E2E}" type="datetime1">
              <a:rPr lang="zh-CN" altLang="en-US" smtClean="0"/>
              <a:pPr/>
              <a:t>2020/7/16</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FECC429-F404-46B9-831C-5739463A7C5F}" type="datetime1">
              <a:rPr lang="zh-CN" altLang="en-US" smtClean="0"/>
              <a:pPr/>
              <a:t>2020/7/16</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1" y="762000"/>
            <a:ext cx="2628900" cy="5410200"/>
          </a:xfrm>
        </p:spPr>
        <p:txBody>
          <a:bodyPr vert="eaVert" lIns="45720" tIns="91440" rIns="45720" bIns="91440"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990601" y="762000"/>
            <a:ext cx="7581900" cy="5410200"/>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0A46D3E3-3D6A-4243-B027-BC771AD4E1BC}" type="datetime1">
              <a:rPr lang="zh-CN" altLang="en-US" smtClean="0"/>
              <a:pPr/>
              <a:t>2020/7/16</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7" name="直接连接符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dirty="0"/>
              <a:t>单击此处编辑母版标题样式</a:t>
            </a:r>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1DF37EDC-76D2-4347-9B2E-FDFCA3EE6FFD}" type="datetime1">
              <a:rPr lang="zh-CN" altLang="en-US" smtClean="0"/>
              <a:pPr/>
              <a:t>2020/7/16</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9" name="长方形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457200" y="4960137"/>
            <a:ext cx="7772400" cy="1463040"/>
          </a:xfrm>
        </p:spPr>
        <p:txBody>
          <a:bodyPr rtlCol="0" anchor="ctr">
            <a:normAutofit/>
          </a:bodyPr>
          <a:lstStyle>
            <a:lvl1pPr algn="r">
              <a:defRPr sz="5000" b="0" spc="200" baseline="0"/>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8610600" y="4960137"/>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D898D43E-598C-470D-A0B0-0CC259052850}" type="datetime1">
              <a:rPr lang="zh-CN" altLang="en-US" smtClean="0"/>
              <a:pPr/>
              <a:t>2020/7/16</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024128" y="585216"/>
            <a:ext cx="9720072" cy="1499616"/>
          </a:xfrm>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024127"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5989320"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8F3AB81A-738D-4D93-B356-2E61115064D5}" type="datetime1">
              <a:rPr lang="zh-CN" altLang="en-US" smtClean="0"/>
              <a:pPr/>
              <a:t>2020/7/16</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024128" y="2179636"/>
            <a:ext cx="4754880" cy="822960"/>
          </a:xfrm>
        </p:spPr>
        <p:txBody>
          <a:bodyPr lIns="137160" rIns="137160" rtlCol="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02412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5990888" y="2179636"/>
            <a:ext cx="4754880" cy="822960"/>
          </a:xfrm>
        </p:spPr>
        <p:txBody>
          <a:bodyPr lIns="137160" rIns="137160" rtlCol="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CN" altLang="en-US" noProof="0"/>
              <a:t>单击此处编辑母版文本样式</a:t>
            </a:r>
          </a:p>
        </p:txBody>
      </p:sp>
      <p:sp>
        <p:nvSpPr>
          <p:cNvPr id="6" name="内容占位符 5"/>
          <p:cNvSpPr>
            <a:spLocks noGrp="1"/>
          </p:cNvSpPr>
          <p:nvPr>
            <p:ph sz="quarter" idx="4"/>
          </p:nvPr>
        </p:nvSpPr>
        <p:spPr>
          <a:xfrm>
            <a:off x="599088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56B9EECF-3901-48EF-97E4-996676A9B35D}" type="datetime1">
              <a:rPr lang="zh-CN" altLang="en-US" smtClean="0"/>
              <a:pPr/>
              <a:t>2020/7/16</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44BE058F-D340-43DA-A96B-105C64DCFDB9}" type="datetime1">
              <a:rPr lang="zh-CN" altLang="en-US" smtClean="0"/>
              <a:pPr/>
              <a:t>2020/7/16</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88CBA0CD-516B-402D-98B7-7C2E92C48ECD}" type="datetime1">
              <a:rPr lang="zh-CN" altLang="en-US" smtClean="0"/>
              <a:pPr/>
              <a:t>2020/7/16</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8" name="标题 7"/>
          <p:cNvSpPr>
            <a:spLocks noGrp="1"/>
          </p:cNvSpPr>
          <p:nvPr>
            <p:ph type="title"/>
          </p:nvPr>
        </p:nvSpPr>
        <p:spPr>
          <a:xfrm>
            <a:off x="1024128" y="471509"/>
            <a:ext cx="4389120" cy="1737360"/>
          </a:xfrm>
        </p:spPr>
        <p:txBody>
          <a:bodyPr rtlCol="0">
            <a:noAutofit/>
          </a:bodyPr>
          <a:lstStyle>
            <a:lvl1pPr>
              <a:lnSpc>
                <a:spcPct val="80000"/>
              </a:lnSpc>
              <a:defRPr sz="400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5715000" y="822960"/>
            <a:ext cx="5678424" cy="5184648"/>
          </a:xfrm>
        </p:spPr>
        <p:txBody>
          <a:bodyPr rtlCol="0"/>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1024128" y="2257506"/>
            <a:ext cx="4389120" cy="3762294"/>
          </a:xfrm>
        </p:spPr>
        <p:txBody>
          <a:bodyPr lIns="91440" rIns="91440" rtlCol="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DC24FBB4-ED5D-45D4-B793-03DC4D31C84D}" type="datetime1">
              <a:rPr lang="zh-CN" altLang="en-US" smtClean="0"/>
              <a:pPr/>
              <a:t>2020/7/16</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457200" y="4960138"/>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8610600" y="4960138"/>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19CFE0BF-9F8B-43D7-ABDE-1F2A229BF7D3}" type="datetime1">
              <a:rPr lang="zh-CN" altLang="en-US" smtClean="0"/>
              <a:pPr/>
              <a:t>2020/7/16</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867E5644-1E61-4311-A31E-84CB9C7AA8A9}"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A9E7AE09-8028-4979-91B9-67A4CC4592AA}" type="datetime1">
              <a:rPr lang="zh-CN" altLang="en-US" smtClean="0"/>
              <a:pPr/>
              <a:t>2020/7/16</a:t>
            </a:fld>
            <a:endParaRPr lang="zh-CN" altLang="en-US" dirty="0"/>
          </a:p>
        </p:txBody>
      </p:sp>
      <p:sp>
        <p:nvSpPr>
          <p:cNvPr id="5" name="页脚占位符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icrosoft YaHei UI" panose="020B0503020204020204" pitchFamily="34" charset="-122"/>
          <a:ea typeface="Microsoft YaHei UI" panose="020B0503020204020204" pitchFamily="34" charset="-122"/>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9.sv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9.sv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9.sv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zh.wikipedia.org/wiki/%E5%BA%93"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3"/>
          <a:srcRect r="52444" b="-1"/>
          <a:stretch/>
        </p:blipFill>
        <p:spPr>
          <a:xfrm>
            <a:off x="20" y="975"/>
            <a:ext cx="12191980" cy="6858000"/>
          </a:xfrm>
          <a:prstGeom prst="rect">
            <a:avLst/>
          </a:prstGeom>
        </p:spPr>
      </p:pic>
      <p:sp>
        <p:nvSpPr>
          <p:cNvPr id="21" name="长方形 20">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rtlCol="0" anchor="b">
            <a:normAutofit/>
          </a:bodyPr>
          <a:lstStyle/>
          <a:p>
            <a:pPr algn="l"/>
            <a:r>
              <a:rPr lang="en-US" altLang="ja-JP" dirty="0">
                <a:solidFill>
                  <a:srgbClr val="FFFFFF"/>
                </a:solidFill>
              </a:rPr>
              <a:t>Linux </a:t>
            </a:r>
            <a:r>
              <a:rPr lang="ja-JP" altLang="en-US" dirty="0">
                <a:solidFill>
                  <a:srgbClr val="FFFFFF"/>
                </a:solidFill>
              </a:rPr>
              <a:t>基础</a:t>
            </a:r>
          </a:p>
        </p:txBody>
      </p:sp>
      <p:sp>
        <p:nvSpPr>
          <p:cNvPr id="3" name="副标题 2">
            <a:extLst>
              <a:ext uri="{FF2B5EF4-FFF2-40B4-BE49-F238E27FC236}">
                <a16:creationId xmlns:a16="http://schemas.microsoft.com/office/drawing/2014/main" id="{E9F6641D-ADF3-40BD-9BA3-E740E77C8826}"/>
              </a:ext>
            </a:extLst>
          </p:cNvPr>
          <p:cNvSpPr>
            <a:spLocks noGrp="1"/>
          </p:cNvSpPr>
          <p:nvPr>
            <p:ph type="subTitle" idx="1"/>
          </p:nvPr>
        </p:nvSpPr>
        <p:spPr>
          <a:xfrm>
            <a:off x="4309349" y="4779313"/>
            <a:ext cx="7501650" cy="514816"/>
          </a:xfrm>
        </p:spPr>
        <p:txBody>
          <a:bodyPr rtlCol="0" anchor="t">
            <a:normAutofit/>
          </a:bodyPr>
          <a:lstStyle/>
          <a:p>
            <a:r>
              <a:rPr lang="en-US" altLang="zh-CN" dirty="0">
                <a:solidFill>
                  <a:srgbClr val="FFFFFF"/>
                </a:solidFill>
              </a:rPr>
              <a:t>From Getting Started To Deleting Library</a:t>
            </a:r>
          </a:p>
        </p:txBody>
      </p:sp>
      <p:cxnSp>
        <p:nvCxnSpPr>
          <p:cNvPr id="23" name="直接连接符​​(S) 22">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Ubuntu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2" name="Picture 4" descr="Ubuntu 18.04.4 LTS released Wednesday—here's what's new | Ars Technica">
            <a:extLst>
              <a:ext uri="{FF2B5EF4-FFF2-40B4-BE49-F238E27FC236}">
                <a16:creationId xmlns:a16="http://schemas.microsoft.com/office/drawing/2014/main" id="{5F73DDBF-A801-466E-817F-95BE669EC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211" y="1551710"/>
            <a:ext cx="8533372" cy="4802523"/>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97FB6C3C-31C0-4B5D-9E19-B52E7AFD6C5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6">
            <a:extLst>
              <a:ext uri="{FF2B5EF4-FFF2-40B4-BE49-F238E27FC236}">
                <a16:creationId xmlns:a16="http://schemas.microsoft.com/office/drawing/2014/main" id="{76025050-013D-49AA-A36F-3FAFC998936A}"/>
              </a:ext>
            </a:extLst>
          </p:cNvPr>
          <p:cNvGrpSpPr/>
          <p:nvPr/>
        </p:nvGrpSpPr>
        <p:grpSpPr>
          <a:xfrm>
            <a:off x="9091748" y="2690336"/>
            <a:ext cx="2555967" cy="1754326"/>
            <a:chOff x="9091748" y="2690336"/>
            <a:chExt cx="2555967" cy="1754326"/>
          </a:xfrm>
        </p:grpSpPr>
        <p:sp>
          <p:nvSpPr>
            <p:cNvPr id="8" name="文本框 7">
              <a:extLst>
                <a:ext uri="{FF2B5EF4-FFF2-40B4-BE49-F238E27FC236}">
                  <a16:creationId xmlns:a16="http://schemas.microsoft.com/office/drawing/2014/main" id="{E231257B-BC75-436A-816A-B4277616E439}"/>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非常适合新手</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安全稳定</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对非</a:t>
              </a:r>
              <a:r>
                <a:rPr lang="en-US" altLang="zh-CN" dirty="0">
                  <a:latin typeface="微软雅黑" panose="020B0503020204020204" pitchFamily="34" charset="-122"/>
                  <a:ea typeface="微软雅黑" panose="020B0503020204020204" pitchFamily="34" charset="-122"/>
                </a:rPr>
                <a:t>LTS</a:t>
              </a:r>
              <a:r>
                <a:rPr lang="zh-CN" altLang="en-US" dirty="0">
                  <a:latin typeface="微软雅黑" panose="020B0503020204020204" pitchFamily="34" charset="-122"/>
                  <a:ea typeface="微软雅黑" panose="020B0503020204020204" pitchFamily="34" charset="-122"/>
                </a:rPr>
                <a:t>版本短暂支持</a:t>
              </a:r>
            </a:p>
          </p:txBody>
        </p:sp>
        <p:pic>
          <p:nvPicPr>
            <p:cNvPr id="9" name="图形 8" descr="复选标记">
              <a:extLst>
                <a:ext uri="{FF2B5EF4-FFF2-40B4-BE49-F238E27FC236}">
                  <a16:creationId xmlns:a16="http://schemas.microsoft.com/office/drawing/2014/main" id="{77A82F6B-13F1-4BEF-A0B5-F108DC8D3E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2279C5A5-AD7B-4CDD-AD92-DBF25AB798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AE9B6590-2A65-4959-AE14-626EA82D98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32780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Arch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4ADF4F13-0777-41CA-830E-CBF3EC9FB871}"/>
              </a:ext>
            </a:extLst>
          </p:cNvPr>
          <p:cNvPicPr>
            <a:picLocks noChangeAspect="1"/>
          </p:cNvPicPr>
          <p:nvPr/>
        </p:nvPicPr>
        <p:blipFill>
          <a:blip r:embed="rId3"/>
          <a:stretch>
            <a:fillRect/>
          </a:stretch>
        </p:blipFill>
        <p:spPr>
          <a:xfrm>
            <a:off x="561706" y="2099571"/>
            <a:ext cx="6867882" cy="3473914"/>
          </a:xfrm>
          <a:prstGeom prst="rect">
            <a:avLst/>
          </a:prstGeom>
        </p:spPr>
      </p:pic>
      <p:grpSp>
        <p:nvGrpSpPr>
          <p:cNvPr id="10" name="组合 9">
            <a:extLst>
              <a:ext uri="{FF2B5EF4-FFF2-40B4-BE49-F238E27FC236}">
                <a16:creationId xmlns:a16="http://schemas.microsoft.com/office/drawing/2014/main" id="{0469ED28-2013-4AF6-92E4-CA054C006647}"/>
              </a:ext>
            </a:extLst>
          </p:cNvPr>
          <p:cNvGrpSpPr/>
          <p:nvPr/>
        </p:nvGrpSpPr>
        <p:grpSpPr>
          <a:xfrm>
            <a:off x="7855133" y="2537936"/>
            <a:ext cx="4262844" cy="2585323"/>
            <a:chOff x="9091749" y="2690336"/>
            <a:chExt cx="4262844" cy="2585323"/>
          </a:xfrm>
        </p:grpSpPr>
        <p:sp>
          <p:nvSpPr>
            <p:cNvPr id="11" name="文本框 10">
              <a:extLst>
                <a:ext uri="{FF2B5EF4-FFF2-40B4-BE49-F238E27FC236}">
                  <a16:creationId xmlns:a16="http://schemas.microsoft.com/office/drawing/2014/main" id="{3ED05363-0122-45D2-BAA6-177064697A98}"/>
                </a:ext>
              </a:extLst>
            </p:cNvPr>
            <p:cNvSpPr txBox="1"/>
            <p:nvPr/>
          </p:nvSpPr>
          <p:spPr>
            <a:xfrm>
              <a:off x="9553302" y="2690336"/>
              <a:ext cx="3801291" cy="2585323"/>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通过二进制包管理系统</a:t>
              </a:r>
              <a:r>
                <a:rPr lang="en-US" altLang="zh-CN" dirty="0" err="1">
                  <a:latin typeface="微软雅黑" panose="020B0503020204020204" pitchFamily="34" charset="-122"/>
                  <a:ea typeface="微软雅黑" panose="020B0503020204020204" pitchFamily="34" charset="-122"/>
                </a:rPr>
                <a:t>pacman</a:t>
              </a:r>
              <a:r>
                <a:rPr lang="zh-CN" altLang="en-US" dirty="0">
                  <a:latin typeface="微软雅黑" panose="020B0503020204020204" pitchFamily="34" charset="-122"/>
                  <a:ea typeface="微软雅黑" panose="020B0503020204020204" pitchFamily="34" charset="-122"/>
                </a:rPr>
                <a:t>，仅需一个命令就能完成安装、升级等多个操作。</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Arch Linux</a:t>
              </a:r>
              <a:r>
                <a:rPr lang="zh-CN" altLang="en-US" dirty="0">
                  <a:latin typeface="微软雅黑" panose="020B0503020204020204" pitchFamily="34" charset="-122"/>
                  <a:ea typeface="微软雅黑" panose="020B0503020204020204" pitchFamily="34" charset="-122"/>
                </a:rPr>
                <a:t>不采跨版本升级而采用“滚动更新”</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安装过程简陋</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2" name="图形 11" descr="复选标记">
              <a:extLst>
                <a:ext uri="{FF2B5EF4-FFF2-40B4-BE49-F238E27FC236}">
                  <a16:creationId xmlns:a16="http://schemas.microsoft.com/office/drawing/2014/main" id="{C7C847C5-B3E7-416F-AAE5-7C128C7FF5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3" name="图形 12" descr="复选标记">
              <a:extLst>
                <a:ext uri="{FF2B5EF4-FFF2-40B4-BE49-F238E27FC236}">
                  <a16:creationId xmlns:a16="http://schemas.microsoft.com/office/drawing/2014/main" id="{47877ABE-377A-4FDE-8B49-5DE5E44D1DD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10256" y="3851279"/>
              <a:ext cx="263435" cy="263435"/>
            </a:xfrm>
            <a:prstGeom prst="rect">
              <a:avLst/>
            </a:prstGeom>
          </p:spPr>
        </p:pic>
        <p:pic>
          <p:nvPicPr>
            <p:cNvPr id="14" name="图形 13" descr="关闭">
              <a:extLst>
                <a:ext uri="{FF2B5EF4-FFF2-40B4-BE49-F238E27FC236}">
                  <a16:creationId xmlns:a16="http://schemas.microsoft.com/office/drawing/2014/main" id="{66853ADA-4154-4829-AE15-6A50D8532ED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2837" y="4672147"/>
              <a:ext cx="263435" cy="263435"/>
            </a:xfrm>
            <a:prstGeom prst="rect">
              <a:avLst/>
            </a:prstGeom>
          </p:spPr>
        </p:pic>
      </p:grpSp>
    </p:spTree>
    <p:extLst>
      <p:ext uri="{BB962C8B-B14F-4D97-AF65-F5344CB8AC3E}">
        <p14:creationId xmlns:p14="http://schemas.microsoft.com/office/powerpoint/2010/main" val="1414960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Elementary 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descr="elementary OS - Wikipedia">
            <a:extLst>
              <a:ext uri="{FF2B5EF4-FFF2-40B4-BE49-F238E27FC236}">
                <a16:creationId xmlns:a16="http://schemas.microsoft.com/office/drawing/2014/main" id="{21C132CC-0732-45E7-B80D-6E7EDA2351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390" y="1354800"/>
            <a:ext cx="8053280" cy="503330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3" name="组合 12">
            <a:extLst>
              <a:ext uri="{FF2B5EF4-FFF2-40B4-BE49-F238E27FC236}">
                <a16:creationId xmlns:a16="http://schemas.microsoft.com/office/drawing/2014/main" id="{E7A7D05F-4C33-42D9-8208-68128426A05B}"/>
              </a:ext>
            </a:extLst>
          </p:cNvPr>
          <p:cNvGrpSpPr/>
          <p:nvPr/>
        </p:nvGrpSpPr>
        <p:grpSpPr>
          <a:xfrm>
            <a:off x="9091748" y="2690336"/>
            <a:ext cx="2555967" cy="1477328"/>
            <a:chOff x="9091748" y="2690336"/>
            <a:chExt cx="2555967" cy="1477328"/>
          </a:xfrm>
        </p:grpSpPr>
        <p:sp>
          <p:nvSpPr>
            <p:cNvPr id="7" name="文本框 6">
              <a:extLst>
                <a:ext uri="{FF2B5EF4-FFF2-40B4-BE49-F238E27FC236}">
                  <a16:creationId xmlns:a16="http://schemas.microsoft.com/office/drawing/2014/main" id="{1F5042BB-EE16-4F79-A89E-49B57F93DFC1}"/>
                </a:ext>
              </a:extLst>
            </p:cNvPr>
            <p:cNvSpPr txBox="1"/>
            <p:nvPr/>
          </p:nvSpPr>
          <p:spPr>
            <a:xfrm>
              <a:off x="9553303" y="2690336"/>
              <a:ext cx="2094412"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设计巧妙</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优秀的桌面环境</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预装应用程序不多</a:t>
              </a:r>
            </a:p>
          </p:txBody>
        </p:sp>
        <p:pic>
          <p:nvPicPr>
            <p:cNvPr id="9" name="图形 8" descr="复选标记">
              <a:extLst>
                <a:ext uri="{FF2B5EF4-FFF2-40B4-BE49-F238E27FC236}">
                  <a16:creationId xmlns:a16="http://schemas.microsoft.com/office/drawing/2014/main" id="{505B0B4E-CAA9-4D14-9E48-97F9E722D34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8" name="图形 17" descr="复选标记">
              <a:extLst>
                <a:ext uri="{FF2B5EF4-FFF2-40B4-BE49-F238E27FC236}">
                  <a16:creationId xmlns:a16="http://schemas.microsoft.com/office/drawing/2014/main" id="{AE81410A-8CDD-481C-BD73-1BE458DE05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F9C0BA84-3EBB-4692-BFF3-3E9605C1AA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61192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Linux Mint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A2C11070-57E0-4A1C-A225-0A8BB07BCF0B}"/>
              </a:ext>
            </a:extLst>
          </p:cNvPr>
          <p:cNvPicPr>
            <a:picLocks noChangeAspect="1"/>
          </p:cNvPicPr>
          <p:nvPr/>
        </p:nvPicPr>
        <p:blipFill>
          <a:blip r:embed="rId3"/>
          <a:stretch>
            <a:fillRect/>
          </a:stretch>
        </p:blipFill>
        <p:spPr>
          <a:xfrm>
            <a:off x="625463" y="1389271"/>
            <a:ext cx="7734763" cy="4835325"/>
          </a:xfrm>
          <a:prstGeom prst="rect">
            <a:avLst/>
          </a:prstGeom>
        </p:spPr>
      </p:pic>
      <p:grpSp>
        <p:nvGrpSpPr>
          <p:cNvPr id="7" name="组合 6">
            <a:extLst>
              <a:ext uri="{FF2B5EF4-FFF2-40B4-BE49-F238E27FC236}">
                <a16:creationId xmlns:a16="http://schemas.microsoft.com/office/drawing/2014/main" id="{C697BA01-C5B5-4DFB-856F-36FFB7A78BEE}"/>
              </a:ext>
            </a:extLst>
          </p:cNvPr>
          <p:cNvGrpSpPr/>
          <p:nvPr/>
        </p:nvGrpSpPr>
        <p:grpSpPr>
          <a:xfrm>
            <a:off x="8595360" y="2947239"/>
            <a:ext cx="3518262" cy="1477328"/>
            <a:chOff x="9091749" y="2690336"/>
            <a:chExt cx="3518262" cy="1477328"/>
          </a:xfrm>
        </p:grpSpPr>
        <p:sp>
          <p:nvSpPr>
            <p:cNvPr id="8" name="文本框 7">
              <a:extLst>
                <a:ext uri="{FF2B5EF4-FFF2-40B4-BE49-F238E27FC236}">
                  <a16:creationId xmlns:a16="http://schemas.microsoft.com/office/drawing/2014/main" id="{AC641119-87DA-4599-9709-F65801C80F3F}"/>
                </a:ext>
              </a:extLst>
            </p:cNvPr>
            <p:cNvSpPr txBox="1"/>
            <p:nvPr/>
          </p:nvSpPr>
          <p:spPr>
            <a:xfrm>
              <a:off x="9553303" y="2690336"/>
              <a:ext cx="3056708"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非常适合从</a:t>
              </a:r>
              <a:r>
                <a:rPr lang="en-US" altLang="zh-CN" dirty="0">
                  <a:latin typeface="微软雅黑" panose="020B0503020204020204" pitchFamily="34" charset="-122"/>
                  <a:ea typeface="微软雅黑" panose="020B0503020204020204" pitchFamily="34" charset="-122"/>
                </a:rPr>
                <a:t>Windows/Mac</a:t>
              </a:r>
              <a:r>
                <a:rPr lang="zh-CN" altLang="en-US" dirty="0">
                  <a:latin typeface="微软雅黑" panose="020B0503020204020204" pitchFamily="34" charset="-122"/>
                  <a:ea typeface="微软雅黑" panose="020B0503020204020204" pitchFamily="34" charset="-122"/>
                </a:rPr>
                <a:t>切换过来的用户</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良好的媒体支持，开箱即用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p:txBody>
        </p:sp>
        <p:pic>
          <p:nvPicPr>
            <p:cNvPr id="9" name="图形 8" descr="复选标记">
              <a:extLst>
                <a:ext uri="{FF2B5EF4-FFF2-40B4-BE49-F238E27FC236}">
                  <a16:creationId xmlns:a16="http://schemas.microsoft.com/office/drawing/2014/main" id="{A2A9CC84-E785-4CD3-929D-5E2915C7D41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0BAB76AE-86F5-41F8-8539-B38DE4E81E1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3575956"/>
              <a:ext cx="263435" cy="263435"/>
            </a:xfrm>
            <a:prstGeom prst="rect">
              <a:avLst/>
            </a:prstGeom>
          </p:spPr>
        </p:pic>
      </p:grpSp>
    </p:spTree>
    <p:extLst>
      <p:ext uri="{BB962C8B-B14F-4D97-AF65-F5344CB8AC3E}">
        <p14:creationId xmlns:p14="http://schemas.microsoft.com/office/powerpoint/2010/main" val="856075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CentOS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25736126-DB83-486B-9FF1-85BE76DC73B5}"/>
              </a:ext>
            </a:extLst>
          </p:cNvPr>
          <p:cNvPicPr>
            <a:picLocks noChangeAspect="1"/>
          </p:cNvPicPr>
          <p:nvPr/>
        </p:nvPicPr>
        <p:blipFill>
          <a:blip r:embed="rId3"/>
          <a:stretch>
            <a:fillRect/>
          </a:stretch>
        </p:blipFill>
        <p:spPr>
          <a:xfrm>
            <a:off x="462644" y="1399895"/>
            <a:ext cx="7952360" cy="4286802"/>
          </a:xfrm>
          <a:prstGeom prst="rect">
            <a:avLst/>
          </a:prstGeom>
        </p:spPr>
      </p:pic>
      <p:grpSp>
        <p:nvGrpSpPr>
          <p:cNvPr id="6" name="组合 5">
            <a:extLst>
              <a:ext uri="{FF2B5EF4-FFF2-40B4-BE49-F238E27FC236}">
                <a16:creationId xmlns:a16="http://schemas.microsoft.com/office/drawing/2014/main" id="{84A16E84-7146-40E1-BE28-5825EDF959EC}"/>
              </a:ext>
            </a:extLst>
          </p:cNvPr>
          <p:cNvGrpSpPr/>
          <p:nvPr/>
        </p:nvGrpSpPr>
        <p:grpSpPr>
          <a:xfrm>
            <a:off x="9091748" y="2690336"/>
            <a:ext cx="2555967" cy="1754326"/>
            <a:chOff x="9091748" y="2690336"/>
            <a:chExt cx="2555967" cy="1754326"/>
          </a:xfrm>
        </p:grpSpPr>
        <p:sp>
          <p:nvSpPr>
            <p:cNvPr id="7" name="文本框 6">
              <a:extLst>
                <a:ext uri="{FF2B5EF4-FFF2-40B4-BE49-F238E27FC236}">
                  <a16:creationId xmlns:a16="http://schemas.microsoft.com/office/drawing/2014/main" id="{22710851-E35E-47CD-BA00-1D273C37ED20}"/>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专为稳定而设计</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非常适合服务器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不适合日常桌面使用</a:t>
              </a:r>
            </a:p>
          </p:txBody>
        </p:sp>
        <p:pic>
          <p:nvPicPr>
            <p:cNvPr id="9" name="图形 8" descr="复选标记">
              <a:extLst>
                <a:ext uri="{FF2B5EF4-FFF2-40B4-BE49-F238E27FC236}">
                  <a16:creationId xmlns:a16="http://schemas.microsoft.com/office/drawing/2014/main" id="{CAFEAB4E-358C-4A89-B204-1D74A31E97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396EB950-5DE8-4046-A7ED-BD6AF8563F8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94FFF228-102F-42D0-90D2-ACB3B51C6B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3941505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Deepin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42" name="Picture 2" descr="深度操作系统- 维基百科，自由的百科全书">
            <a:extLst>
              <a:ext uri="{FF2B5EF4-FFF2-40B4-BE49-F238E27FC236}">
                <a16:creationId xmlns:a16="http://schemas.microsoft.com/office/drawing/2014/main" id="{E43D7AF7-9366-4EA3-8468-589D5B8C96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493" y="1568633"/>
            <a:ext cx="8342807" cy="469282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2C84DB30-FBCA-40C1-BEA8-038B0E557F47}"/>
              </a:ext>
            </a:extLst>
          </p:cNvPr>
          <p:cNvGrpSpPr/>
          <p:nvPr/>
        </p:nvGrpSpPr>
        <p:grpSpPr>
          <a:xfrm>
            <a:off x="9146541" y="3429000"/>
            <a:ext cx="2555966" cy="646331"/>
            <a:chOff x="9091749" y="2690336"/>
            <a:chExt cx="2555966" cy="646331"/>
          </a:xfrm>
        </p:grpSpPr>
        <p:sp>
          <p:nvSpPr>
            <p:cNvPr id="7" name="文本框 6">
              <a:extLst>
                <a:ext uri="{FF2B5EF4-FFF2-40B4-BE49-F238E27FC236}">
                  <a16:creationId xmlns:a16="http://schemas.microsoft.com/office/drawing/2014/main" id="{47499810-9961-4561-BF86-2EB2F0166DE0}"/>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与</a:t>
              </a:r>
              <a:r>
                <a:rPr lang="en-US" altLang="zh-CN" dirty="0">
                  <a:latin typeface="微软雅黑" panose="020B0503020204020204" pitchFamily="34" charset="-122"/>
                  <a:ea typeface="微软雅黑" panose="020B0503020204020204" pitchFamily="34" charset="-122"/>
                </a:rPr>
                <a:t>Windows</a:t>
              </a:r>
              <a:r>
                <a:rPr lang="zh-CN" altLang="en-US" dirty="0">
                  <a:latin typeface="微软雅黑" panose="020B0503020204020204" pitchFamily="34" charset="-122"/>
                  <a:ea typeface="微软雅黑" panose="020B0503020204020204" pitchFamily="34" charset="-122"/>
                </a:rPr>
                <a:t>类似的体验</a:t>
              </a:r>
              <a:endParaRPr lang="en-US" altLang="zh-CN" dirty="0">
                <a:latin typeface="微软雅黑" panose="020B0503020204020204" pitchFamily="34" charset="-122"/>
                <a:ea typeface="微软雅黑" panose="020B0503020204020204" pitchFamily="34" charset="-122"/>
              </a:endParaRPr>
            </a:p>
          </p:txBody>
        </p:sp>
        <p:pic>
          <p:nvPicPr>
            <p:cNvPr id="8" name="图形 7" descr="复选标记">
              <a:extLst>
                <a:ext uri="{FF2B5EF4-FFF2-40B4-BE49-F238E27FC236}">
                  <a16:creationId xmlns:a16="http://schemas.microsoft.com/office/drawing/2014/main" id="{D5F09606-B26B-48FA-8994-6715336642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53375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a:t>OpenSUSE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36C866D2-33B1-4BCF-9580-898F0C8220F6}"/>
              </a:ext>
            </a:extLst>
          </p:cNvPr>
          <p:cNvPicPr>
            <a:picLocks noChangeAspect="1"/>
          </p:cNvPicPr>
          <p:nvPr/>
        </p:nvPicPr>
        <p:blipFill>
          <a:blip r:embed="rId3"/>
          <a:stretch>
            <a:fillRect/>
          </a:stretch>
        </p:blipFill>
        <p:spPr>
          <a:xfrm>
            <a:off x="1711233" y="1263220"/>
            <a:ext cx="8769533" cy="4949900"/>
          </a:xfrm>
          <a:prstGeom prst="rect">
            <a:avLst/>
          </a:prstGeom>
        </p:spPr>
      </p:pic>
    </p:spTree>
    <p:extLst>
      <p:ext uri="{BB962C8B-B14F-4D97-AF65-F5344CB8AC3E}">
        <p14:creationId xmlns:p14="http://schemas.microsoft.com/office/powerpoint/2010/main" val="38076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Manjaro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Picture 4" descr="Manjaro Linux - 维基百科，自由的百科全书">
            <a:extLst>
              <a:ext uri="{FF2B5EF4-FFF2-40B4-BE49-F238E27FC236}">
                <a16:creationId xmlns:a16="http://schemas.microsoft.com/office/drawing/2014/main" id="{FA4DC06E-C6EB-4BB9-846F-176AC07FB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6317" y="1097534"/>
            <a:ext cx="9039366" cy="5338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4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dirty="0"/>
              <a:t>Red hat</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8" name="Picture 10" descr="紅帽推出Red Hat OpenShift 4全方位自動化方案， 重新定義企業級 ...">
            <a:extLst>
              <a:ext uri="{FF2B5EF4-FFF2-40B4-BE49-F238E27FC236}">
                <a16:creationId xmlns:a16="http://schemas.microsoft.com/office/drawing/2014/main" id="{EC7DD074-CFBB-4601-AE2E-E0D5C9EE9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017" y="1729568"/>
            <a:ext cx="7768833" cy="3398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080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的安装、获取方式</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id="{874BFA84-4BC5-436D-B998-DCB78F2DC79D}"/>
              </a:ext>
            </a:extLst>
          </p:cNvPr>
          <p:cNvGrpSpPr/>
          <p:nvPr/>
        </p:nvGrpSpPr>
        <p:grpSpPr>
          <a:xfrm>
            <a:off x="6442888" y="1137699"/>
            <a:ext cx="4045158" cy="2522120"/>
            <a:chOff x="662517" y="3459734"/>
            <a:chExt cx="4045158" cy="2522120"/>
          </a:xfrm>
        </p:grpSpPr>
        <p:pic>
          <p:nvPicPr>
            <p:cNvPr id="3" name="图片 2">
              <a:extLst>
                <a:ext uri="{FF2B5EF4-FFF2-40B4-BE49-F238E27FC236}">
                  <a16:creationId xmlns:a16="http://schemas.microsoft.com/office/drawing/2014/main" id="{41869117-F1D7-4179-A4DD-989320278DC6}"/>
                </a:ext>
              </a:extLst>
            </p:cNvPr>
            <p:cNvPicPr>
              <a:picLocks noChangeAspect="1"/>
            </p:cNvPicPr>
            <p:nvPr/>
          </p:nvPicPr>
          <p:blipFill>
            <a:blip r:embed="rId3"/>
            <a:stretch>
              <a:fillRect/>
            </a:stretch>
          </p:blipFill>
          <p:spPr>
            <a:xfrm>
              <a:off x="662517" y="3459734"/>
              <a:ext cx="4045158" cy="1943200"/>
            </a:xfrm>
            <a:prstGeom prst="rect">
              <a:avLst/>
            </a:prstGeom>
          </p:spPr>
        </p:pic>
        <p:sp>
          <p:nvSpPr>
            <p:cNvPr id="13" name="内容占位符 4">
              <a:extLst>
                <a:ext uri="{FF2B5EF4-FFF2-40B4-BE49-F238E27FC236}">
                  <a16:creationId xmlns:a16="http://schemas.microsoft.com/office/drawing/2014/main" id="{AAAE01BF-EFA2-4E79-BA4B-05960BAC0DBA}"/>
                </a:ext>
              </a:extLst>
            </p:cNvPr>
            <p:cNvSpPr txBox="1">
              <a:spLocks/>
            </p:cNvSpPr>
            <p:nvPr/>
          </p:nvSpPr>
          <p:spPr>
            <a:xfrm>
              <a:off x="1552232" y="5555222"/>
              <a:ext cx="2265726"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物理机</a:t>
              </a:r>
              <a:r>
                <a:rPr lang="en-US" altLang="zh-CN" dirty="0"/>
                <a:t> / </a:t>
              </a:r>
              <a:r>
                <a:rPr lang="zh-CN" altLang="en-US" dirty="0"/>
                <a:t>多系统</a:t>
              </a:r>
            </a:p>
            <a:p>
              <a:endParaRPr lang="zh-CN" altLang="en-US" dirty="0"/>
            </a:p>
            <a:p>
              <a:endParaRPr lang="zh-CN" altLang="en-US" dirty="0"/>
            </a:p>
          </p:txBody>
        </p:sp>
      </p:grpSp>
      <p:grpSp>
        <p:nvGrpSpPr>
          <p:cNvPr id="15" name="组合 14">
            <a:extLst>
              <a:ext uri="{FF2B5EF4-FFF2-40B4-BE49-F238E27FC236}">
                <a16:creationId xmlns:a16="http://schemas.microsoft.com/office/drawing/2014/main" id="{87936820-D542-4267-BD2D-D615F82BD5EE}"/>
              </a:ext>
            </a:extLst>
          </p:cNvPr>
          <p:cNvGrpSpPr/>
          <p:nvPr/>
        </p:nvGrpSpPr>
        <p:grpSpPr>
          <a:xfrm>
            <a:off x="1926621" y="1517698"/>
            <a:ext cx="2355971" cy="1322028"/>
            <a:chOff x="7073386" y="1944982"/>
            <a:chExt cx="2355971" cy="1322028"/>
          </a:xfrm>
        </p:grpSpPr>
        <p:pic>
          <p:nvPicPr>
            <p:cNvPr id="9" name="图片 8">
              <a:extLst>
                <a:ext uri="{FF2B5EF4-FFF2-40B4-BE49-F238E27FC236}">
                  <a16:creationId xmlns:a16="http://schemas.microsoft.com/office/drawing/2014/main" id="{2C944619-7DBF-46A3-A379-C8008902178D}"/>
                </a:ext>
              </a:extLst>
            </p:cNvPr>
            <p:cNvPicPr>
              <a:picLocks noChangeAspect="1"/>
            </p:cNvPicPr>
            <p:nvPr/>
          </p:nvPicPr>
          <p:blipFill>
            <a:blip r:embed="rId4"/>
            <a:stretch>
              <a:fillRect/>
            </a:stretch>
          </p:blipFill>
          <p:spPr>
            <a:xfrm>
              <a:off x="7073386" y="1944982"/>
              <a:ext cx="2355971" cy="895396"/>
            </a:xfrm>
            <a:prstGeom prst="rect">
              <a:avLst/>
            </a:prstGeom>
          </p:spPr>
        </p:pic>
        <p:sp>
          <p:nvSpPr>
            <p:cNvPr id="14" name="内容占位符 4">
              <a:extLst>
                <a:ext uri="{FF2B5EF4-FFF2-40B4-BE49-F238E27FC236}">
                  <a16:creationId xmlns:a16="http://schemas.microsoft.com/office/drawing/2014/main" id="{9E738F03-05D2-41FB-8BE3-1BBD84C4702D}"/>
                </a:ext>
              </a:extLst>
            </p:cNvPr>
            <p:cNvSpPr txBox="1">
              <a:spLocks/>
            </p:cNvSpPr>
            <p:nvPr/>
          </p:nvSpPr>
          <p:spPr>
            <a:xfrm>
              <a:off x="7695450" y="2840378"/>
              <a:ext cx="1111841"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虚拟机</a:t>
              </a:r>
            </a:p>
            <a:p>
              <a:endParaRPr lang="zh-CN" altLang="en-US" dirty="0"/>
            </a:p>
          </p:txBody>
        </p:sp>
      </p:grpSp>
      <p:grpSp>
        <p:nvGrpSpPr>
          <p:cNvPr id="19" name="组合 18">
            <a:extLst>
              <a:ext uri="{FF2B5EF4-FFF2-40B4-BE49-F238E27FC236}">
                <a16:creationId xmlns:a16="http://schemas.microsoft.com/office/drawing/2014/main" id="{3D742B13-96E7-4C5E-A6BB-B383F27A521C}"/>
              </a:ext>
            </a:extLst>
          </p:cNvPr>
          <p:cNvGrpSpPr/>
          <p:nvPr/>
        </p:nvGrpSpPr>
        <p:grpSpPr>
          <a:xfrm>
            <a:off x="958019" y="3343581"/>
            <a:ext cx="4211929" cy="3174637"/>
            <a:chOff x="4742057" y="2680826"/>
            <a:chExt cx="5322404" cy="4011630"/>
          </a:xfrm>
        </p:grpSpPr>
        <p:pic>
          <p:nvPicPr>
            <p:cNvPr id="16" name="图片 15">
              <a:extLst>
                <a:ext uri="{FF2B5EF4-FFF2-40B4-BE49-F238E27FC236}">
                  <a16:creationId xmlns:a16="http://schemas.microsoft.com/office/drawing/2014/main" id="{AB074D06-0356-43D8-9917-557889935D1B}"/>
                </a:ext>
              </a:extLst>
            </p:cNvPr>
            <p:cNvPicPr>
              <a:picLocks noChangeAspect="1"/>
            </p:cNvPicPr>
            <p:nvPr/>
          </p:nvPicPr>
          <p:blipFill>
            <a:blip r:embed="rId5"/>
            <a:stretch>
              <a:fillRect/>
            </a:stretch>
          </p:blipFill>
          <p:spPr>
            <a:xfrm>
              <a:off x="5584142" y="2680826"/>
              <a:ext cx="3638236" cy="3319379"/>
            </a:xfrm>
            <a:prstGeom prst="rect">
              <a:avLst/>
            </a:prstGeom>
          </p:spPr>
        </p:pic>
        <p:sp>
          <p:nvSpPr>
            <p:cNvPr id="18" name="内容占位符 4">
              <a:extLst>
                <a:ext uri="{FF2B5EF4-FFF2-40B4-BE49-F238E27FC236}">
                  <a16:creationId xmlns:a16="http://schemas.microsoft.com/office/drawing/2014/main" id="{9A3D781E-9D4C-40B5-AA4E-5E10BADDF6B2}"/>
                </a:ext>
              </a:extLst>
            </p:cNvPr>
            <p:cNvSpPr txBox="1">
              <a:spLocks/>
            </p:cNvSpPr>
            <p:nvPr/>
          </p:nvSpPr>
          <p:spPr>
            <a:xfrm>
              <a:off x="4742057" y="6242233"/>
              <a:ext cx="5322404" cy="450223"/>
            </a:xfrm>
            <a:prstGeom prst="rect">
              <a:avLst/>
            </a:prstGeom>
          </p:spPr>
          <p:txBody>
            <a:bodyPr vert="horz" lIns="45720" tIns="45720" rIns="45720" bIns="45720" rtlCol="0">
              <a:normAutofit fontScale="2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sz="6000" dirty="0"/>
                <a:t>Windows Subsystem for Linux</a:t>
              </a:r>
              <a:r>
                <a:rPr lang="zh-CN" altLang="en-US" sz="6000" dirty="0"/>
                <a:t>，简称</a:t>
              </a:r>
              <a:r>
                <a:rPr lang="en-US" altLang="zh-CN" sz="6000" dirty="0"/>
                <a:t>WSL</a:t>
              </a:r>
              <a:endParaRPr lang="zh-CN" altLang="en-US" dirty="0"/>
            </a:p>
          </p:txBody>
        </p:sp>
      </p:grpSp>
      <p:grpSp>
        <p:nvGrpSpPr>
          <p:cNvPr id="24" name="组合 23">
            <a:extLst>
              <a:ext uri="{FF2B5EF4-FFF2-40B4-BE49-F238E27FC236}">
                <a16:creationId xmlns:a16="http://schemas.microsoft.com/office/drawing/2014/main" id="{666C4DA3-336C-4980-9462-247A7FBD1CC2}"/>
              </a:ext>
            </a:extLst>
          </p:cNvPr>
          <p:cNvGrpSpPr/>
          <p:nvPr/>
        </p:nvGrpSpPr>
        <p:grpSpPr>
          <a:xfrm>
            <a:off x="6823701" y="3852102"/>
            <a:ext cx="3609991" cy="2710275"/>
            <a:chOff x="512621" y="-153693"/>
            <a:chExt cx="4465609" cy="3352648"/>
          </a:xfrm>
        </p:grpSpPr>
        <p:pic>
          <p:nvPicPr>
            <p:cNvPr id="20" name="图片 19">
              <a:extLst>
                <a:ext uri="{FF2B5EF4-FFF2-40B4-BE49-F238E27FC236}">
                  <a16:creationId xmlns:a16="http://schemas.microsoft.com/office/drawing/2014/main" id="{BC99A015-6BDE-42DC-B5DF-445A1FF82C17}"/>
                </a:ext>
              </a:extLst>
            </p:cNvPr>
            <p:cNvPicPr>
              <a:picLocks noChangeAspect="1"/>
            </p:cNvPicPr>
            <p:nvPr/>
          </p:nvPicPr>
          <p:blipFill>
            <a:blip r:embed="rId6"/>
            <a:stretch>
              <a:fillRect/>
            </a:stretch>
          </p:blipFill>
          <p:spPr>
            <a:xfrm>
              <a:off x="1002284" y="-153693"/>
              <a:ext cx="3244040" cy="2717521"/>
            </a:xfrm>
            <a:prstGeom prst="rect">
              <a:avLst/>
            </a:prstGeom>
          </p:spPr>
        </p:pic>
        <p:sp>
          <p:nvSpPr>
            <p:cNvPr id="21" name="内容占位符 4">
              <a:extLst>
                <a:ext uri="{FF2B5EF4-FFF2-40B4-BE49-F238E27FC236}">
                  <a16:creationId xmlns:a16="http://schemas.microsoft.com/office/drawing/2014/main" id="{7DD7793F-1AA1-4DDE-A412-99860006BDE6}"/>
                </a:ext>
              </a:extLst>
            </p:cNvPr>
            <p:cNvSpPr txBox="1">
              <a:spLocks/>
            </p:cNvSpPr>
            <p:nvPr/>
          </p:nvSpPr>
          <p:spPr>
            <a:xfrm>
              <a:off x="512621" y="2758593"/>
              <a:ext cx="4465609" cy="440362"/>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dirty="0"/>
                <a:t>VPS</a:t>
              </a:r>
              <a:r>
                <a:rPr lang="zh-CN" altLang="en-US" dirty="0"/>
                <a:t>（</a:t>
              </a:r>
              <a:r>
                <a:rPr lang="en-US" altLang="zh-CN" dirty="0" err="1"/>
                <a:t>Vultr</a:t>
              </a:r>
              <a:r>
                <a:rPr lang="zh-CN" altLang="en-US" dirty="0"/>
                <a:t>、阿里云、腾讯云）</a:t>
              </a:r>
            </a:p>
            <a:p>
              <a:endParaRPr lang="zh-CN" altLang="en-US" dirty="0"/>
            </a:p>
            <a:p>
              <a:endParaRPr lang="zh-CN" altLang="en-US" dirty="0"/>
            </a:p>
          </p:txBody>
        </p:sp>
      </p:grpSp>
    </p:spTree>
    <p:extLst>
      <p:ext uri="{BB962C8B-B14F-4D97-AF65-F5344CB8AC3E}">
        <p14:creationId xmlns:p14="http://schemas.microsoft.com/office/powerpoint/2010/main" val="1515467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53018"/>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1861191" y="2216854"/>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01</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Linux</a:t>
            </a:r>
            <a:r>
              <a:rPr lang="zh-CN" altLang="en-US" sz="2400" b="1" dirty="0">
                <a:latin typeface="微软雅黑" panose="020B0503020204020204" pitchFamily="34" charset="-122"/>
                <a:ea typeface="微软雅黑" panose="020B0503020204020204" pitchFamily="34" charset="-122"/>
              </a:rPr>
              <a:t>介绍及安装</a:t>
            </a:r>
            <a:endParaRPr lang="en-US" altLang="zh-CN" sz="2400" b="1" dirty="0">
              <a:latin typeface="微软雅黑" panose="020B0503020204020204" pitchFamily="34" charset="-122"/>
              <a:ea typeface="微软雅黑" panose="020B0503020204020204" pitchFamily="34" charset="-122"/>
            </a:endParaRPr>
          </a:p>
          <a:p>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4146666" y="2216854"/>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02</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文件权限与目录配置</a:t>
            </a:r>
          </a:p>
          <a:p>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6432141" y="2216854"/>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03</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文件与目录管理</a:t>
            </a:r>
            <a:endParaRPr lang="en-US" altLang="zh-CN" sz="2400" b="1" dirty="0">
              <a:solidFill>
                <a:schemeClr val="dk1"/>
              </a:solidFill>
              <a:latin typeface="微软雅黑" panose="020B0503020204020204" pitchFamily="34" charset="-122"/>
              <a:ea typeface="微软雅黑" panose="020B0503020204020204" pitchFamily="34" charset="-122"/>
            </a:endParaRPr>
          </a:p>
          <a:p>
            <a:endParaRPr lang="en-US" altLang="zh-CN" dirty="0"/>
          </a:p>
          <a:p>
            <a:endParaRPr lang="zh-CN" altLang="en-US" dirty="0"/>
          </a:p>
        </p:txBody>
      </p:sp>
      <p:sp>
        <p:nvSpPr>
          <p:cNvPr id="21" name="文本框 20">
            <a:extLst>
              <a:ext uri="{FF2B5EF4-FFF2-40B4-BE49-F238E27FC236}">
                <a16:creationId xmlns:a16="http://schemas.microsoft.com/office/drawing/2014/main" id="{45EDDC21-C3F5-4292-9EA9-824165C04236}"/>
              </a:ext>
            </a:extLst>
          </p:cNvPr>
          <p:cNvSpPr txBox="1"/>
          <p:nvPr/>
        </p:nvSpPr>
        <p:spPr>
          <a:xfrm>
            <a:off x="8717616" y="2216854"/>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04</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文本编辑器</a:t>
            </a:r>
          </a:p>
          <a:p>
            <a:endParaRPr lang="en-US" altLang="zh-CN" sz="2400" dirty="0"/>
          </a:p>
          <a:p>
            <a:endParaRPr lang="en-US" altLang="zh-CN" dirty="0"/>
          </a:p>
          <a:p>
            <a:endParaRPr lang="zh-CN" altLang="en-US" dirty="0"/>
          </a:p>
        </p:txBody>
      </p:sp>
    </p:spTree>
    <p:extLst>
      <p:ext uri="{BB962C8B-B14F-4D97-AF65-F5344CB8AC3E}">
        <p14:creationId xmlns:p14="http://schemas.microsoft.com/office/powerpoint/2010/main" val="1401741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err="1"/>
              <a:t>ssh</a:t>
            </a:r>
            <a:r>
              <a:rPr lang="zh-CN" altLang="en-US" sz="3200" dirty="0"/>
              <a:t>工具</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A895F208-E52F-456C-94A0-B74D551E13E0}"/>
              </a:ext>
            </a:extLst>
          </p:cNvPr>
          <p:cNvGrpSpPr/>
          <p:nvPr/>
        </p:nvGrpSpPr>
        <p:grpSpPr>
          <a:xfrm>
            <a:off x="6447571" y="3767982"/>
            <a:ext cx="3949631" cy="3003420"/>
            <a:chOff x="2988084" y="2908664"/>
            <a:chExt cx="3949631" cy="3003420"/>
          </a:xfrm>
        </p:grpSpPr>
        <p:pic>
          <p:nvPicPr>
            <p:cNvPr id="8" name="图片 7">
              <a:extLst>
                <a:ext uri="{FF2B5EF4-FFF2-40B4-BE49-F238E27FC236}">
                  <a16:creationId xmlns:a16="http://schemas.microsoft.com/office/drawing/2014/main" id="{B1624F2D-63F8-435A-8C12-4C8AA60DB74F}"/>
                </a:ext>
              </a:extLst>
            </p:cNvPr>
            <p:cNvPicPr>
              <a:picLocks noChangeAspect="1"/>
            </p:cNvPicPr>
            <p:nvPr/>
          </p:nvPicPr>
          <p:blipFill>
            <a:blip r:embed="rId3"/>
            <a:stretch>
              <a:fillRect/>
            </a:stretch>
          </p:blipFill>
          <p:spPr>
            <a:xfrm>
              <a:off x="2988084" y="2908664"/>
              <a:ext cx="3949631" cy="2564674"/>
            </a:xfrm>
            <a:prstGeom prst="rect">
              <a:avLst/>
            </a:prstGeom>
          </p:spPr>
        </p:pic>
        <p:sp>
          <p:nvSpPr>
            <p:cNvPr id="13" name="文本框 12">
              <a:extLst>
                <a:ext uri="{FF2B5EF4-FFF2-40B4-BE49-F238E27FC236}">
                  <a16:creationId xmlns:a16="http://schemas.microsoft.com/office/drawing/2014/main" id="{606825CD-FA39-49B5-913C-2E33D36FFA67}"/>
                </a:ext>
              </a:extLst>
            </p:cNvPr>
            <p:cNvSpPr txBox="1"/>
            <p:nvPr/>
          </p:nvSpPr>
          <p:spPr>
            <a:xfrm>
              <a:off x="4401216" y="5542752"/>
              <a:ext cx="942451" cy="369332"/>
            </a:xfrm>
            <a:prstGeom prst="rect">
              <a:avLst/>
            </a:prstGeom>
            <a:noFill/>
          </p:spPr>
          <p:txBody>
            <a:bodyPr wrap="square" rtlCol="0">
              <a:spAutoFit/>
            </a:bodyPr>
            <a:lstStyle/>
            <a:p>
              <a:r>
                <a:rPr lang="en-US" altLang="zh-CN" dirty="0" err="1">
                  <a:latin typeface="Consolas" panose="020B0609020204030204" pitchFamily="49" charset="0"/>
                </a:rPr>
                <a:t>XShell</a:t>
              </a:r>
              <a:endParaRPr lang="zh-CN" altLang="en-US" dirty="0">
                <a:latin typeface="Consolas" panose="020B0609020204030204" pitchFamily="49" charset="0"/>
              </a:endParaRPr>
            </a:p>
          </p:txBody>
        </p:sp>
      </p:grpSp>
      <p:grpSp>
        <p:nvGrpSpPr>
          <p:cNvPr id="18" name="组合 17">
            <a:extLst>
              <a:ext uri="{FF2B5EF4-FFF2-40B4-BE49-F238E27FC236}">
                <a16:creationId xmlns:a16="http://schemas.microsoft.com/office/drawing/2014/main" id="{4872C7EC-E963-4624-9960-277B8DC746A5}"/>
              </a:ext>
            </a:extLst>
          </p:cNvPr>
          <p:cNvGrpSpPr/>
          <p:nvPr/>
        </p:nvGrpSpPr>
        <p:grpSpPr>
          <a:xfrm>
            <a:off x="6384908" y="1097534"/>
            <a:ext cx="4074960" cy="2506186"/>
            <a:chOff x="6728022" y="641408"/>
            <a:chExt cx="4074960" cy="2506186"/>
          </a:xfrm>
        </p:grpSpPr>
        <p:pic>
          <p:nvPicPr>
            <p:cNvPr id="16" name="图片 15">
              <a:extLst>
                <a:ext uri="{FF2B5EF4-FFF2-40B4-BE49-F238E27FC236}">
                  <a16:creationId xmlns:a16="http://schemas.microsoft.com/office/drawing/2014/main" id="{4D605EB5-EA3C-4D38-81AA-BAED8C863B23}"/>
                </a:ext>
              </a:extLst>
            </p:cNvPr>
            <p:cNvPicPr>
              <a:picLocks noChangeAspect="1"/>
            </p:cNvPicPr>
            <p:nvPr/>
          </p:nvPicPr>
          <p:blipFill>
            <a:blip r:embed="rId4"/>
            <a:stretch>
              <a:fillRect/>
            </a:stretch>
          </p:blipFill>
          <p:spPr>
            <a:xfrm>
              <a:off x="6728022" y="641408"/>
              <a:ext cx="4074960" cy="1972592"/>
            </a:xfrm>
            <a:prstGeom prst="rect">
              <a:avLst/>
            </a:prstGeom>
          </p:spPr>
        </p:pic>
        <p:sp>
          <p:nvSpPr>
            <p:cNvPr id="17" name="文本框 16">
              <a:extLst>
                <a:ext uri="{FF2B5EF4-FFF2-40B4-BE49-F238E27FC236}">
                  <a16:creationId xmlns:a16="http://schemas.microsoft.com/office/drawing/2014/main" id="{7772A651-5D4B-456A-8C37-3AAC3B320EF2}"/>
                </a:ext>
              </a:extLst>
            </p:cNvPr>
            <p:cNvSpPr txBox="1"/>
            <p:nvPr/>
          </p:nvSpPr>
          <p:spPr>
            <a:xfrm>
              <a:off x="8073170" y="2778262"/>
              <a:ext cx="1384663" cy="369332"/>
            </a:xfrm>
            <a:prstGeom prst="rect">
              <a:avLst/>
            </a:prstGeom>
            <a:noFill/>
          </p:spPr>
          <p:txBody>
            <a:bodyPr wrap="square" rtlCol="0">
              <a:spAutoFit/>
            </a:bodyPr>
            <a:lstStyle/>
            <a:p>
              <a:r>
                <a:rPr lang="en-US" altLang="zh-CN" dirty="0" err="1">
                  <a:latin typeface="Consolas" panose="020B0609020204030204" pitchFamily="49" charset="0"/>
                </a:rPr>
                <a:t>SecureCRT</a:t>
              </a:r>
              <a:endParaRPr lang="zh-CN" altLang="en-US" dirty="0">
                <a:latin typeface="Consolas" panose="020B0609020204030204" pitchFamily="49" charset="0"/>
              </a:endParaRPr>
            </a:p>
          </p:txBody>
        </p:sp>
      </p:grpSp>
      <p:grpSp>
        <p:nvGrpSpPr>
          <p:cNvPr id="22" name="组合 21">
            <a:extLst>
              <a:ext uri="{FF2B5EF4-FFF2-40B4-BE49-F238E27FC236}">
                <a16:creationId xmlns:a16="http://schemas.microsoft.com/office/drawing/2014/main" id="{9F1099E7-5ECC-4EAB-A3B1-26ABBCE02146}"/>
              </a:ext>
            </a:extLst>
          </p:cNvPr>
          <p:cNvGrpSpPr/>
          <p:nvPr/>
        </p:nvGrpSpPr>
        <p:grpSpPr>
          <a:xfrm>
            <a:off x="1195334" y="1280990"/>
            <a:ext cx="3636705" cy="2523697"/>
            <a:chOff x="1436039" y="917811"/>
            <a:chExt cx="3636705" cy="2523697"/>
          </a:xfrm>
        </p:grpSpPr>
        <p:pic>
          <p:nvPicPr>
            <p:cNvPr id="13318" name="Picture 6" descr="PuTTY Home - Free Downloads, Tutorials, and How-Tos">
              <a:extLst>
                <a:ext uri="{FF2B5EF4-FFF2-40B4-BE49-F238E27FC236}">
                  <a16:creationId xmlns:a16="http://schemas.microsoft.com/office/drawing/2014/main" id="{2A9F7D7B-DED8-4B04-B905-ADC9957136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3827"/>
            <a:stretch/>
          </p:blipFill>
          <p:spPr bwMode="auto">
            <a:xfrm>
              <a:off x="1436039" y="917811"/>
              <a:ext cx="3636705" cy="2126306"/>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48F0AA96-FA89-459E-BF32-E8626D814FD9}"/>
                </a:ext>
              </a:extLst>
            </p:cNvPr>
            <p:cNvSpPr txBox="1"/>
            <p:nvPr/>
          </p:nvSpPr>
          <p:spPr>
            <a:xfrm>
              <a:off x="2815208" y="3072176"/>
              <a:ext cx="878365" cy="369332"/>
            </a:xfrm>
            <a:prstGeom prst="rect">
              <a:avLst/>
            </a:prstGeom>
            <a:noFill/>
          </p:spPr>
          <p:txBody>
            <a:bodyPr wrap="square" rtlCol="0">
              <a:spAutoFit/>
            </a:bodyPr>
            <a:lstStyle/>
            <a:p>
              <a:r>
                <a:rPr lang="en-US" altLang="zh-CN" dirty="0">
                  <a:latin typeface="Consolas" panose="020B0609020204030204" pitchFamily="49" charset="0"/>
                </a:rPr>
                <a:t>putty</a:t>
              </a:r>
              <a:endParaRPr lang="zh-CN" altLang="en-US" dirty="0">
                <a:latin typeface="Consolas" panose="020B0609020204030204" pitchFamily="49" charset="0"/>
              </a:endParaRPr>
            </a:p>
          </p:txBody>
        </p:sp>
      </p:grpSp>
      <p:grpSp>
        <p:nvGrpSpPr>
          <p:cNvPr id="24" name="组合 23">
            <a:extLst>
              <a:ext uri="{FF2B5EF4-FFF2-40B4-BE49-F238E27FC236}">
                <a16:creationId xmlns:a16="http://schemas.microsoft.com/office/drawing/2014/main" id="{227B02FB-C6E4-4291-95BC-6CC6E98A0F50}"/>
              </a:ext>
            </a:extLst>
          </p:cNvPr>
          <p:cNvGrpSpPr/>
          <p:nvPr/>
        </p:nvGrpSpPr>
        <p:grpSpPr>
          <a:xfrm>
            <a:off x="1147421" y="4027713"/>
            <a:ext cx="3732528" cy="2830287"/>
            <a:chOff x="1153913" y="4027713"/>
            <a:chExt cx="3732528" cy="2830287"/>
          </a:xfrm>
        </p:grpSpPr>
        <p:sp>
          <p:nvSpPr>
            <p:cNvPr id="6" name="文本框 5">
              <a:extLst>
                <a:ext uri="{FF2B5EF4-FFF2-40B4-BE49-F238E27FC236}">
                  <a16:creationId xmlns:a16="http://schemas.microsoft.com/office/drawing/2014/main" id="{B180AE30-9325-4D10-A827-072C294054D4}"/>
                </a:ext>
              </a:extLst>
            </p:cNvPr>
            <p:cNvSpPr txBox="1"/>
            <p:nvPr/>
          </p:nvSpPr>
          <p:spPr>
            <a:xfrm>
              <a:off x="1530303" y="6211669"/>
              <a:ext cx="2979748" cy="646331"/>
            </a:xfrm>
            <a:prstGeom prst="rect">
              <a:avLst/>
            </a:prstGeom>
            <a:noFill/>
          </p:spPr>
          <p:txBody>
            <a:bodyPr wrap="square" rtlCol="0">
              <a:spAutoFit/>
            </a:bodyPr>
            <a:lstStyle/>
            <a:p>
              <a:r>
                <a:rPr lang="en-US" altLang="zh-CN" dirty="0" err="1">
                  <a:latin typeface="Consolas" panose="020B0609020204030204" pitchFamily="49" charset="0"/>
                </a:rPr>
                <a:t>wsl</a:t>
              </a:r>
              <a:r>
                <a:rPr lang="en-US" altLang="zh-CN" dirty="0">
                  <a:latin typeface="Consolas" panose="020B0609020204030204" pitchFamily="49" charset="0"/>
                </a:rPr>
                <a:t> + windows terminal</a:t>
              </a:r>
            </a:p>
            <a:p>
              <a:endParaRPr lang="zh-CN" altLang="en-US" dirty="0"/>
            </a:p>
          </p:txBody>
        </p:sp>
        <p:pic>
          <p:nvPicPr>
            <p:cNvPr id="23" name="图片 22">
              <a:extLst>
                <a:ext uri="{FF2B5EF4-FFF2-40B4-BE49-F238E27FC236}">
                  <a16:creationId xmlns:a16="http://schemas.microsoft.com/office/drawing/2014/main" id="{D1BDE4F8-6E06-4F58-B683-17830BCC81D2}"/>
                </a:ext>
              </a:extLst>
            </p:cNvPr>
            <p:cNvPicPr>
              <a:picLocks noChangeAspect="1"/>
            </p:cNvPicPr>
            <p:nvPr/>
          </p:nvPicPr>
          <p:blipFill>
            <a:blip r:embed="rId6"/>
            <a:stretch>
              <a:fillRect/>
            </a:stretch>
          </p:blipFill>
          <p:spPr>
            <a:xfrm>
              <a:off x="1153913" y="4027713"/>
              <a:ext cx="3732528" cy="2071143"/>
            </a:xfrm>
            <a:prstGeom prst="rect">
              <a:avLst/>
            </a:prstGeom>
          </p:spPr>
        </p:pic>
      </p:grpSp>
    </p:spTree>
    <p:extLst>
      <p:ext uri="{BB962C8B-B14F-4D97-AF65-F5344CB8AC3E}">
        <p14:creationId xmlns:p14="http://schemas.microsoft.com/office/powerpoint/2010/main" val="1747091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249693" y="3152655"/>
            <a:ext cx="71978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文件权限与目录配置</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292997" y="2397080"/>
            <a:ext cx="51299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permissions and directory configuration</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292997" y="27975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908621" y="17999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02</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1989577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命令行结构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F3597B6D-E489-4462-A75B-A5205166A315}"/>
              </a:ext>
            </a:extLst>
          </p:cNvPr>
          <p:cNvSpPr>
            <a:spLocks noGrp="1"/>
          </p:cNvSpPr>
          <p:nvPr>
            <p:ph idx="1"/>
          </p:nvPr>
        </p:nvSpPr>
        <p:spPr>
          <a:xfrm>
            <a:off x="2745666" y="1551486"/>
            <a:ext cx="6700668" cy="479946"/>
          </a:xfrm>
        </p:spPr>
        <p:txBody>
          <a:bodyPr>
            <a:normAutofit fontScale="92500" lnSpcReduction="10000"/>
          </a:bodyPr>
          <a:lstStyle/>
          <a:p>
            <a:r>
              <a:rPr lang="en-US" altLang="zh-CN" sz="3200" dirty="0">
                <a:latin typeface="Consolas" panose="020B0609020204030204" pitchFamily="49" charset="0"/>
              </a:rPr>
              <a:t>command [-options] [parameter…]</a:t>
            </a:r>
            <a:endParaRPr lang="zh-CN" altLang="en-US" sz="3200" dirty="0">
              <a:latin typeface="Consolas" panose="020B0609020204030204" pitchFamily="49" charset="0"/>
            </a:endParaRPr>
          </a:p>
        </p:txBody>
      </p:sp>
      <p:sp>
        <p:nvSpPr>
          <p:cNvPr id="14" name="内容占位符 5">
            <a:extLst>
              <a:ext uri="{FF2B5EF4-FFF2-40B4-BE49-F238E27FC236}">
                <a16:creationId xmlns:a16="http://schemas.microsoft.com/office/drawing/2014/main" id="{2522B785-D40A-41A8-93A5-009CFE0A4CB5}"/>
              </a:ext>
            </a:extLst>
          </p:cNvPr>
          <p:cNvSpPr txBox="1">
            <a:spLocks/>
          </p:cNvSpPr>
          <p:nvPr/>
        </p:nvSpPr>
        <p:spPr>
          <a:xfrm>
            <a:off x="1828803" y="2691047"/>
            <a:ext cx="8975675" cy="33094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defTabSz="457200"/>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Command</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：命令或可执行文件，一行命令中第一个输入的部分绝对是命名或可执行文件</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：可选部分</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-options</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：选项，短选项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，长选项 </a:t>
            </a:r>
            <a:r>
              <a:rPr lang="en-US" altLang="zh-CN" sz="1600" spc="120" dirty="0">
                <a:solidFill>
                  <a:schemeClr val="tx1">
                    <a:lumMod val="65000"/>
                    <a:lumOff val="35000"/>
                  </a:schemeClr>
                </a:solidFill>
                <a:latin typeface="Consolas" panose="020B0609020204030204" pitchFamily="49" charset="0"/>
                <a:ea typeface="微软雅黑" panose="020B0503020204020204" pitchFamily="34" charset="-122"/>
              </a:rPr>
              <a:t>--</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help</a:t>
            </a: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Parameter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：参数，依附在选项或命令参数之后</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命令、选项、参数之间使用空格来区分，超过一个空格的都是视为一个</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按键代表着一行命令的执行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命令太长时，可是使用“</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”反斜杠来转义“</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”键，使命令延续到下一行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命令行大小写敏感</a:t>
            </a:r>
          </a:p>
          <a:p>
            <a:endParaRPr lang="zh-CN" altLang="en-US" sz="1400" dirty="0">
              <a:latin typeface="Consolas" panose="020B0609020204030204" pitchFamily="49" charset="0"/>
            </a:endParaRPr>
          </a:p>
        </p:txBody>
      </p:sp>
    </p:spTree>
    <p:extLst>
      <p:ext uri="{BB962C8B-B14F-4D97-AF65-F5344CB8AC3E}">
        <p14:creationId xmlns:p14="http://schemas.microsoft.com/office/powerpoint/2010/main" val="3801728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ls</a:t>
            </a:r>
            <a:r>
              <a:rPr lang="zh-CN" altLang="en-US" sz="3200" cap="none" dirty="0"/>
              <a:t>（</a:t>
            </a:r>
            <a:r>
              <a:rPr lang="en-US" altLang="zh-CN" sz="3200" cap="none" dirty="0">
                <a:solidFill>
                  <a:srgbClr val="FFC000"/>
                </a:solidFill>
              </a:rPr>
              <a:t>l</a:t>
            </a:r>
            <a:r>
              <a:rPr lang="en-US" altLang="zh-CN" sz="3200" cap="none" dirty="0"/>
              <a:t>i</a:t>
            </a:r>
            <a:r>
              <a:rPr lang="en-US" altLang="zh-CN" sz="3200" cap="none" dirty="0">
                <a:solidFill>
                  <a:srgbClr val="FFC000"/>
                </a:solidFill>
              </a:rPr>
              <a:t>s</a:t>
            </a:r>
            <a:r>
              <a:rPr lang="en-US" altLang="zh-CN" sz="3200" cap="none" dirty="0"/>
              <a:t>t</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6AACB15-F135-4D6F-B619-0ED0904160C7}"/>
              </a:ext>
            </a:extLst>
          </p:cNvPr>
          <p:cNvSpPr>
            <a:spLocks noChangeArrowheads="1"/>
          </p:cNvSpPr>
          <p:nvPr/>
        </p:nvSpPr>
        <p:spPr bwMode="auto">
          <a:xfrm>
            <a:off x="418532" y="1952712"/>
            <a:ext cx="184731" cy="373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7610" rIns="9144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内容占位符 14">
            <a:extLst>
              <a:ext uri="{FF2B5EF4-FFF2-40B4-BE49-F238E27FC236}">
                <a16:creationId xmlns:a16="http://schemas.microsoft.com/office/drawing/2014/main" id="{531DA8C7-A9B6-43CF-872D-6124AA326F1F}"/>
              </a:ext>
            </a:extLst>
          </p:cNvPr>
          <p:cNvSpPr>
            <a:spLocks noGrp="1"/>
          </p:cNvSpPr>
          <p:nvPr>
            <p:ph idx="1"/>
          </p:nvPr>
        </p:nvSpPr>
        <p:spPr>
          <a:xfrm>
            <a:off x="1296921" y="2640842"/>
            <a:ext cx="9720073" cy="3605283"/>
          </a:xfrm>
        </p:spPr>
        <p:txBody>
          <a:bodyPr>
            <a:normAutofit/>
          </a:bodyPr>
          <a:lstStyle/>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显示所有文件及目录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内定将文件名或目录名称开头为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的视为隐藏档，不会列出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除文件名称外，亦将文件型态、权限、拥有者、文件大小等资讯详细列出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(reverse)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将文件以相反次序显示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原定依英文字母次序</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  (time)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将文件依建立时间之先后次序列出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同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，但不列出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目前目录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及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父目录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在列出的文件名称后加一符号；例如可执行档则加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目录则加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(Recursive)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若目录下有文件，则以下之文件亦皆依序列出</a:t>
            </a:r>
          </a:p>
        </p:txBody>
      </p:sp>
      <p:sp>
        <p:nvSpPr>
          <p:cNvPr id="17" name="Rectangle 6">
            <a:extLst>
              <a:ext uri="{FF2B5EF4-FFF2-40B4-BE49-F238E27FC236}">
                <a16:creationId xmlns:a16="http://schemas.microsoft.com/office/drawing/2014/main" id="{89E8DB85-B3A3-443F-AE01-6AD16B0EE63D}"/>
              </a:ext>
            </a:extLst>
          </p:cNvPr>
          <p:cNvSpPr>
            <a:spLocks noChangeArrowheads="1"/>
          </p:cNvSpPr>
          <p:nvPr/>
        </p:nvSpPr>
        <p:spPr bwMode="auto">
          <a:xfrm>
            <a:off x="878006" y="2019385"/>
            <a:ext cx="14428" cy="4873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400" b="0" i="0" u="none" strike="noStrike" cap="none" normalizeH="0" baseline="0" dirty="0">
                <a:ln>
                  <a:noFill/>
                </a:ln>
                <a:solidFill>
                  <a:schemeClr val="tx1"/>
                </a:solidFill>
                <a:effectLst/>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a:extLst>
              <a:ext uri="{FF2B5EF4-FFF2-40B4-BE49-F238E27FC236}">
                <a16:creationId xmlns:a16="http://schemas.microsoft.com/office/drawing/2014/main" id="{A9416484-18FD-413D-978F-E4D44990FEB9}"/>
              </a:ext>
            </a:extLst>
          </p:cNvPr>
          <p:cNvSpPr txBox="1"/>
          <p:nvPr/>
        </p:nvSpPr>
        <p:spPr>
          <a:xfrm>
            <a:off x="2200409" y="1515245"/>
            <a:ext cx="7791181" cy="707886"/>
          </a:xfrm>
          <a:prstGeom prst="rect">
            <a:avLst/>
          </a:prstGeom>
          <a:noFill/>
        </p:spPr>
        <p:txBody>
          <a:bodyPr wrap="square" rtlCol="0">
            <a:spAutoFit/>
          </a:bodyPr>
          <a:lstStyle/>
          <a:p>
            <a:r>
              <a:rPr lang="en-US" altLang="zh-CN" sz="4000" dirty="0">
                <a:solidFill>
                  <a:srgbClr val="000000"/>
                </a:solidFill>
                <a:latin typeface="Consolas" panose="020B0609020204030204" pitchFamily="49" charset="0"/>
                <a:ea typeface="Menlo"/>
              </a:rPr>
              <a:t>ls  [-</a:t>
            </a:r>
            <a:r>
              <a:rPr lang="en-US" altLang="zh-CN" sz="4000" dirty="0" err="1">
                <a:solidFill>
                  <a:srgbClr val="000000"/>
                </a:solidFill>
                <a:latin typeface="Consolas" panose="020B0609020204030204" pitchFamily="49" charset="0"/>
                <a:ea typeface="Menlo"/>
              </a:rPr>
              <a:t>alrtAFR</a:t>
            </a:r>
            <a:r>
              <a:rPr lang="en-US" altLang="zh-CN" sz="4000" dirty="0">
                <a:solidFill>
                  <a:srgbClr val="000000"/>
                </a:solidFill>
                <a:latin typeface="Consolas" panose="020B0609020204030204" pitchFamily="49" charset="0"/>
                <a:ea typeface="Menlo"/>
              </a:rPr>
              <a:t>] [parameter…]</a:t>
            </a:r>
          </a:p>
        </p:txBody>
      </p:sp>
    </p:spTree>
    <p:extLst>
      <p:ext uri="{BB962C8B-B14F-4D97-AF65-F5344CB8AC3E}">
        <p14:creationId xmlns:p14="http://schemas.microsoft.com/office/powerpoint/2010/main" val="3499794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cd </a:t>
            </a:r>
            <a:r>
              <a:rPr lang="zh-CN" altLang="en-US" sz="3200" cap="none" dirty="0"/>
              <a:t>（</a:t>
            </a:r>
            <a:r>
              <a:rPr lang="en-US" altLang="zh-CN" sz="3200" cap="none" dirty="0">
                <a:solidFill>
                  <a:srgbClr val="FFC000"/>
                </a:solidFill>
              </a:rPr>
              <a:t>c</a:t>
            </a:r>
            <a:r>
              <a:rPr lang="en-US" altLang="zh-CN" sz="3200" cap="none" dirty="0"/>
              <a:t>hange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920363" y="1658762"/>
            <a:ext cx="6351272" cy="707886"/>
          </a:xfrm>
          <a:prstGeom prst="rect">
            <a:avLst/>
          </a:prstGeom>
          <a:noFill/>
        </p:spPr>
        <p:txBody>
          <a:bodyPr wrap="square" rtlCol="0">
            <a:spAutoFit/>
          </a:bodyPr>
          <a:lstStyle/>
          <a:p>
            <a:r>
              <a:rPr lang="en-US" altLang="zh-CN" sz="4000" dirty="0">
                <a:latin typeface="Consolas" panose="020B0609020204030204" pitchFamily="49" charset="0"/>
              </a:rPr>
              <a:t>cd [</a:t>
            </a:r>
            <a:r>
              <a:rPr lang="zh-CN" altLang="en-US" sz="4000" dirty="0">
                <a:latin typeface="微软雅黑" panose="020B0503020204020204" pitchFamily="34" charset="-122"/>
                <a:ea typeface="微软雅黑" panose="020B0503020204020204" pitchFamily="34" charset="-122"/>
              </a:rPr>
              <a:t>相对路径或绝对路径</a:t>
            </a:r>
            <a:r>
              <a:rPr lang="en-US" altLang="zh-CN" sz="4000" dirty="0">
                <a:latin typeface="Consolas" panose="020B0609020204030204" pitchFamily="49" charset="0"/>
              </a:rPr>
              <a:t>]</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756157" y="4329109"/>
            <a:ext cx="4801601"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特殊目录：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代表此层目录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代表上层目录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代表前一个工作目录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代表当前用户的家目录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~account		account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用户的家目录</a:t>
            </a:r>
          </a:p>
        </p:txBody>
      </p:sp>
      <p:sp>
        <p:nvSpPr>
          <p:cNvPr id="10" name="文本框 9">
            <a:extLst>
              <a:ext uri="{FF2B5EF4-FFF2-40B4-BE49-F238E27FC236}">
                <a16:creationId xmlns:a16="http://schemas.microsoft.com/office/drawing/2014/main" id="{8C025441-C738-4239-9B6B-A58174AACBF3}"/>
              </a:ext>
            </a:extLst>
          </p:cNvPr>
          <p:cNvSpPr txBox="1"/>
          <p:nvPr/>
        </p:nvSpPr>
        <p:spPr>
          <a:xfrm>
            <a:off x="4820283" y="3059995"/>
            <a:ext cx="2673350" cy="800219"/>
          </a:xfrm>
          <a:prstGeom prst="rect">
            <a:avLst/>
          </a:prstGeom>
          <a:noFill/>
        </p:spPr>
        <p:txBody>
          <a:bodyPr wrap="square" rtlCol="0">
            <a:spAutoFit/>
          </a:bodyPr>
          <a:lstStyle/>
          <a:p>
            <a:r>
              <a:rPr lang="zh-CN" altLang="en-US" sz="2800" spc="120" dirty="0">
                <a:latin typeface="微软雅黑" panose="020B0503020204020204" pitchFamily="34" charset="-122"/>
                <a:ea typeface="微软雅黑" panose="020B0503020204020204" pitchFamily="34" charset="-122"/>
              </a:rPr>
              <a:t>切换工作路径</a:t>
            </a:r>
            <a:endParaRPr lang="en-US" altLang="zh-CN" sz="2800" spc="12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963934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dirty="0"/>
              <a:t>Bash Shell</a:t>
            </a:r>
            <a:r>
              <a:rPr lang="zh-CN" altLang="en-US" sz="3200" dirty="0"/>
              <a:t>常用快捷键</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734314" y="1717037"/>
            <a:ext cx="10847182" cy="4261395"/>
          </a:xfrm>
        </p:spPr>
        <p:txBody>
          <a:bodyPr>
            <a:normAutofit/>
          </a:bodyPr>
          <a:lstStyle/>
          <a:p>
            <a:r>
              <a:rPr lang="en-US" altLang="zh-CN" dirty="0"/>
              <a:t>Tab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命令补全、文件补全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在第一个字符串后面执行则为命令补全，第二个字符串后为文件补齐 </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ctrl-c (^c)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向当前在前台的进程发送中断</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(SIGINT)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信号</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r>
              <a:rPr lang="en-US" altLang="zh-CN" dirty="0"/>
              <a:t>Ctrl-d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退出当前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shell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EOF(End Of File)</a:t>
            </a:r>
          </a:p>
          <a:p>
            <a:r>
              <a:rPr lang="en-US" altLang="zh-CN" dirty="0"/>
              <a:t>Ctrl-u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删除当前命令</a:t>
            </a:r>
          </a:p>
          <a:p>
            <a:pPr marL="0" defTabSz="457200"/>
            <a:r>
              <a:rPr lang="en-US" altLang="zh-CN" dirty="0"/>
              <a:t>Ctrl-w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删除光标前的字符串（以空格为分割）</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Ctrl-p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previous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，将当前命令切换为前一个已执行的命令</a:t>
            </a:r>
          </a:p>
          <a:p>
            <a:r>
              <a:rPr lang="en-US" altLang="zh-CN" dirty="0"/>
              <a:t>Ctrl-n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next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，将当前命令切换为前下个已执行的命令</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ctrl-h</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a:p>
            <a:endParaRPr lang="zh-CN" altLang="en-US" dirty="0"/>
          </a:p>
        </p:txBody>
      </p:sp>
    </p:spTree>
    <p:extLst>
      <p:ext uri="{BB962C8B-B14F-4D97-AF65-F5344CB8AC3E}">
        <p14:creationId xmlns:p14="http://schemas.microsoft.com/office/powerpoint/2010/main" val="3659359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用户与用户组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7" name="内容占位符 6">
            <a:extLst>
              <a:ext uri="{FF2B5EF4-FFF2-40B4-BE49-F238E27FC236}">
                <a16:creationId xmlns:a16="http://schemas.microsoft.com/office/drawing/2014/main" id="{A3C032A0-26A5-4AFE-92BD-B44D95DFCF10}"/>
              </a:ext>
            </a:extLst>
          </p:cNvPr>
          <p:cNvGraphicFramePr>
            <a:graphicFrameLocks noGrp="1"/>
          </p:cNvGraphicFramePr>
          <p:nvPr>
            <p:ph idx="1"/>
            <p:extLst>
              <p:ext uri="{D42A27DB-BD31-4B8C-83A1-F6EECF244321}">
                <p14:modId xmlns:p14="http://schemas.microsoft.com/office/powerpoint/2010/main" val="4247089999"/>
              </p:ext>
            </p:extLst>
          </p:nvPr>
        </p:nvGraphicFramePr>
        <p:xfrm>
          <a:off x="1235963" y="1894764"/>
          <a:ext cx="9720073" cy="33913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55291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文件属性</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1866B27-2125-4748-9920-E38C31AB90E1}"/>
              </a:ext>
            </a:extLst>
          </p:cNvPr>
          <p:cNvSpPr>
            <a:spLocks noGrp="1"/>
          </p:cNvSpPr>
          <p:nvPr>
            <p:ph idx="1"/>
          </p:nvPr>
        </p:nvSpPr>
        <p:spPr>
          <a:xfrm>
            <a:off x="457097" y="3268687"/>
            <a:ext cx="11381057" cy="622798"/>
          </a:xfrm>
        </p:spPr>
        <p:txBody>
          <a:bodyPr>
            <a:normAutofit/>
          </a:bodyPr>
          <a:lstStyle/>
          <a:p>
            <a:pPr marL="0" indent="0">
              <a:buNone/>
            </a:pPr>
            <a:r>
              <a:rPr lang="en-US" altLang="zh-CN" sz="3400" dirty="0">
                <a:latin typeface="Consolas" panose="020B0609020204030204" pitchFamily="49" charset="0"/>
              </a:rPr>
              <a:t>-rw-r--r-- 1 root root 1667 Feb 23 16:57 passwd</a:t>
            </a:r>
            <a:endParaRPr lang="zh-CN" altLang="en-US" sz="3400" dirty="0">
              <a:latin typeface="Consolas" panose="020B0609020204030204" pitchFamily="49" charset="0"/>
            </a:endParaRPr>
          </a:p>
        </p:txBody>
      </p:sp>
      <p:sp>
        <p:nvSpPr>
          <p:cNvPr id="14" name="内容占位符 5">
            <a:extLst>
              <a:ext uri="{FF2B5EF4-FFF2-40B4-BE49-F238E27FC236}">
                <a16:creationId xmlns:a16="http://schemas.microsoft.com/office/drawing/2014/main" id="{9A798F96-CE9A-4B0D-B29B-4498A128AB0C}"/>
              </a:ext>
            </a:extLst>
          </p:cNvPr>
          <p:cNvSpPr txBox="1">
            <a:spLocks/>
          </p:cNvSpPr>
          <p:nvPr/>
        </p:nvSpPr>
        <p:spPr>
          <a:xfrm>
            <a:off x="1061960" y="4761400"/>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文件权限</a:t>
            </a:r>
          </a:p>
        </p:txBody>
      </p:sp>
      <p:sp>
        <p:nvSpPr>
          <p:cNvPr id="15" name="内容占位符 5">
            <a:extLst>
              <a:ext uri="{FF2B5EF4-FFF2-40B4-BE49-F238E27FC236}">
                <a16:creationId xmlns:a16="http://schemas.microsoft.com/office/drawing/2014/main" id="{6D3A33DA-244F-47BD-B03C-F5DB5C4008E3}"/>
              </a:ext>
            </a:extLst>
          </p:cNvPr>
          <p:cNvSpPr txBox="1">
            <a:spLocks/>
          </p:cNvSpPr>
          <p:nvPr/>
        </p:nvSpPr>
        <p:spPr>
          <a:xfrm>
            <a:off x="2610951" y="1939099"/>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硬链接数</a:t>
            </a:r>
          </a:p>
        </p:txBody>
      </p:sp>
      <p:sp>
        <p:nvSpPr>
          <p:cNvPr id="16" name="内容占位符 5">
            <a:extLst>
              <a:ext uri="{FF2B5EF4-FFF2-40B4-BE49-F238E27FC236}">
                <a16:creationId xmlns:a16="http://schemas.microsoft.com/office/drawing/2014/main" id="{95B9F28B-65D8-4F3F-AFDC-BACF8B9CE2EC}"/>
              </a:ext>
            </a:extLst>
          </p:cNvPr>
          <p:cNvSpPr txBox="1">
            <a:spLocks/>
          </p:cNvSpPr>
          <p:nvPr/>
        </p:nvSpPr>
        <p:spPr>
          <a:xfrm>
            <a:off x="3281525" y="4782586"/>
            <a:ext cx="1512947" cy="417317"/>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文件所有者</a:t>
            </a:r>
          </a:p>
        </p:txBody>
      </p:sp>
      <p:sp>
        <p:nvSpPr>
          <p:cNvPr id="17" name="内容占位符 5">
            <a:extLst>
              <a:ext uri="{FF2B5EF4-FFF2-40B4-BE49-F238E27FC236}">
                <a16:creationId xmlns:a16="http://schemas.microsoft.com/office/drawing/2014/main" id="{0E6BD619-4C35-49E4-A3F9-96D1376821B6}"/>
              </a:ext>
            </a:extLst>
          </p:cNvPr>
          <p:cNvSpPr txBox="1">
            <a:spLocks/>
          </p:cNvSpPr>
          <p:nvPr/>
        </p:nvSpPr>
        <p:spPr>
          <a:xfrm>
            <a:off x="4315502" y="1940295"/>
            <a:ext cx="2129473" cy="515177"/>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sz="2400" dirty="0"/>
              <a:t>文件所属用户组</a:t>
            </a:r>
          </a:p>
        </p:txBody>
      </p:sp>
      <p:sp>
        <p:nvSpPr>
          <p:cNvPr id="18" name="内容占位符 5">
            <a:extLst>
              <a:ext uri="{FF2B5EF4-FFF2-40B4-BE49-F238E27FC236}">
                <a16:creationId xmlns:a16="http://schemas.microsoft.com/office/drawing/2014/main" id="{92BBC385-3400-4C1C-B060-4EFED785BA19}"/>
              </a:ext>
            </a:extLst>
          </p:cNvPr>
          <p:cNvSpPr txBox="1">
            <a:spLocks/>
          </p:cNvSpPr>
          <p:nvPr/>
        </p:nvSpPr>
        <p:spPr>
          <a:xfrm>
            <a:off x="5823307" y="4753442"/>
            <a:ext cx="1325563" cy="41731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文件大小</a:t>
            </a:r>
          </a:p>
        </p:txBody>
      </p:sp>
      <p:sp>
        <p:nvSpPr>
          <p:cNvPr id="19" name="内容占位符 5">
            <a:extLst>
              <a:ext uri="{FF2B5EF4-FFF2-40B4-BE49-F238E27FC236}">
                <a16:creationId xmlns:a16="http://schemas.microsoft.com/office/drawing/2014/main" id="{4AA329B8-8FEF-4944-B526-624393525229}"/>
              </a:ext>
            </a:extLst>
          </p:cNvPr>
          <p:cNvSpPr txBox="1">
            <a:spLocks/>
          </p:cNvSpPr>
          <p:nvPr/>
        </p:nvSpPr>
        <p:spPr>
          <a:xfrm>
            <a:off x="7118642" y="1941350"/>
            <a:ext cx="2970222" cy="376451"/>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文件最后被修改的时间</a:t>
            </a:r>
          </a:p>
        </p:txBody>
      </p:sp>
      <p:sp>
        <p:nvSpPr>
          <p:cNvPr id="20" name="内容占位符 5">
            <a:extLst>
              <a:ext uri="{FF2B5EF4-FFF2-40B4-BE49-F238E27FC236}">
                <a16:creationId xmlns:a16="http://schemas.microsoft.com/office/drawing/2014/main" id="{7E1C0C5D-102E-465B-AEEA-81A6310205A7}"/>
              </a:ext>
            </a:extLst>
          </p:cNvPr>
          <p:cNvSpPr txBox="1">
            <a:spLocks/>
          </p:cNvSpPr>
          <p:nvPr/>
        </p:nvSpPr>
        <p:spPr>
          <a:xfrm>
            <a:off x="10467640" y="4753442"/>
            <a:ext cx="955343" cy="4173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文件名</a:t>
            </a:r>
          </a:p>
        </p:txBody>
      </p:sp>
      <p:sp>
        <p:nvSpPr>
          <p:cNvPr id="7" name="箭头: 上 6">
            <a:extLst>
              <a:ext uri="{FF2B5EF4-FFF2-40B4-BE49-F238E27FC236}">
                <a16:creationId xmlns:a16="http://schemas.microsoft.com/office/drawing/2014/main" id="{5033ECE2-12FF-45BF-843D-D94CEFE255B0}"/>
              </a:ext>
            </a:extLst>
          </p:cNvPr>
          <p:cNvSpPr/>
          <p:nvPr/>
        </p:nvSpPr>
        <p:spPr>
          <a:xfrm>
            <a:off x="1447236" y="3921457"/>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箭头: 上 20">
            <a:extLst>
              <a:ext uri="{FF2B5EF4-FFF2-40B4-BE49-F238E27FC236}">
                <a16:creationId xmlns:a16="http://schemas.microsoft.com/office/drawing/2014/main" id="{29893C1E-8AD7-4A64-8EDD-0A0700D1EA5D}"/>
              </a:ext>
            </a:extLst>
          </p:cNvPr>
          <p:cNvSpPr/>
          <p:nvPr/>
        </p:nvSpPr>
        <p:spPr>
          <a:xfrm rot="10800000">
            <a:off x="2939804" y="2483386"/>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箭头: 上 21">
            <a:extLst>
              <a:ext uri="{FF2B5EF4-FFF2-40B4-BE49-F238E27FC236}">
                <a16:creationId xmlns:a16="http://schemas.microsoft.com/office/drawing/2014/main" id="{BB6902D6-F2DF-4E23-A093-33BCDA53D458}"/>
              </a:ext>
            </a:extLst>
          </p:cNvPr>
          <p:cNvSpPr/>
          <p:nvPr/>
        </p:nvSpPr>
        <p:spPr>
          <a:xfrm>
            <a:off x="3760493" y="3916953"/>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箭头: 上 22">
            <a:extLst>
              <a:ext uri="{FF2B5EF4-FFF2-40B4-BE49-F238E27FC236}">
                <a16:creationId xmlns:a16="http://schemas.microsoft.com/office/drawing/2014/main" id="{130AFF81-64AA-41E8-8B01-BE77CF3FF6C2}"/>
              </a:ext>
            </a:extLst>
          </p:cNvPr>
          <p:cNvSpPr/>
          <p:nvPr/>
        </p:nvSpPr>
        <p:spPr>
          <a:xfrm rot="10800000">
            <a:off x="4956963" y="2484582"/>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箭头: 上 23">
            <a:extLst>
              <a:ext uri="{FF2B5EF4-FFF2-40B4-BE49-F238E27FC236}">
                <a16:creationId xmlns:a16="http://schemas.microsoft.com/office/drawing/2014/main" id="{85268327-370C-46D7-9117-6A8A10528B9E}"/>
              </a:ext>
            </a:extLst>
          </p:cNvPr>
          <p:cNvSpPr/>
          <p:nvPr/>
        </p:nvSpPr>
        <p:spPr>
          <a:xfrm>
            <a:off x="614762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箭头: 上 24">
            <a:extLst>
              <a:ext uri="{FF2B5EF4-FFF2-40B4-BE49-F238E27FC236}">
                <a16:creationId xmlns:a16="http://schemas.microsoft.com/office/drawing/2014/main" id="{F6B55C48-BB3F-4265-AC1C-1EA2293242EF}"/>
              </a:ext>
            </a:extLst>
          </p:cNvPr>
          <p:cNvSpPr/>
          <p:nvPr/>
        </p:nvSpPr>
        <p:spPr>
          <a:xfrm rot="10800000">
            <a:off x="8326248" y="2482724"/>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箭头: 上 25">
            <a:extLst>
              <a:ext uri="{FF2B5EF4-FFF2-40B4-BE49-F238E27FC236}">
                <a16:creationId xmlns:a16="http://schemas.microsoft.com/office/drawing/2014/main" id="{4A2B826D-F397-47FF-9174-4655DBF1206E}"/>
              </a:ext>
            </a:extLst>
          </p:cNvPr>
          <p:cNvSpPr/>
          <p:nvPr/>
        </p:nvSpPr>
        <p:spPr>
          <a:xfrm>
            <a:off x="1066780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378354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A861D68-5015-4EC3-B47D-483F96809C2D}"/>
              </a:ext>
            </a:extLst>
          </p:cNvPr>
          <p:cNvSpPr>
            <a:spLocks noGrp="1"/>
          </p:cNvSpPr>
          <p:nvPr>
            <p:ph idx="1"/>
          </p:nvPr>
        </p:nvSpPr>
        <p:spPr>
          <a:xfrm>
            <a:off x="2754389" y="2239370"/>
            <a:ext cx="6213735" cy="1075899"/>
          </a:xfrm>
        </p:spPr>
        <p:txBody>
          <a:bodyPr>
            <a:normAutofit fontScale="70000" lnSpcReduction="20000"/>
          </a:bodyPr>
          <a:lstStyle/>
          <a:p>
            <a:pPr marL="310896" lvl="2" indent="0">
              <a:buNone/>
            </a:pPr>
            <a:r>
              <a:rPr lang="en-US" altLang="zh-CN" sz="11900" dirty="0">
                <a:latin typeface="Consolas" panose="020B0609020204030204" pitchFamily="49" charset="0"/>
              </a:rPr>
              <a:t>-</a:t>
            </a:r>
            <a:r>
              <a:rPr lang="en-US" altLang="zh-CN" sz="11900" dirty="0" err="1">
                <a:latin typeface="Consolas" panose="020B0609020204030204" pitchFamily="49" charset="0"/>
              </a:rPr>
              <a:t>rwxrw</a:t>
            </a:r>
            <a:r>
              <a:rPr lang="en-US" altLang="zh-CN" sz="11900" dirty="0">
                <a:latin typeface="Consolas" panose="020B0609020204030204" pitchFamily="49" charset="0"/>
              </a:rPr>
              <a:t>-r--</a:t>
            </a:r>
            <a:endParaRPr lang="zh-CN" altLang="en-US" sz="8800" dirty="0">
              <a:latin typeface="Consolas" panose="020B0609020204030204" pitchFamily="49" charset="0"/>
            </a:endParaRPr>
          </a:p>
        </p:txBody>
      </p:sp>
      <p:sp>
        <p:nvSpPr>
          <p:cNvPr id="7" name="文本框 6">
            <a:extLst>
              <a:ext uri="{FF2B5EF4-FFF2-40B4-BE49-F238E27FC236}">
                <a16:creationId xmlns:a16="http://schemas.microsoft.com/office/drawing/2014/main" id="{276CD339-912A-4D3D-9A74-0718CAC0C026}"/>
              </a:ext>
            </a:extLst>
          </p:cNvPr>
          <p:cNvSpPr txBox="1"/>
          <p:nvPr/>
        </p:nvSpPr>
        <p:spPr>
          <a:xfrm>
            <a:off x="3270729"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可读</a:t>
            </a:r>
          </a:p>
        </p:txBody>
      </p:sp>
      <p:sp>
        <p:nvSpPr>
          <p:cNvPr id="14" name="文本框 13">
            <a:extLst>
              <a:ext uri="{FF2B5EF4-FFF2-40B4-BE49-F238E27FC236}">
                <a16:creationId xmlns:a16="http://schemas.microsoft.com/office/drawing/2014/main" id="{35EB5739-54A8-4BD5-B8AE-1D40D0B56AE8}"/>
              </a:ext>
            </a:extLst>
          </p:cNvPr>
          <p:cNvSpPr txBox="1"/>
          <p:nvPr/>
        </p:nvSpPr>
        <p:spPr>
          <a:xfrm>
            <a:off x="4135086"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可写</a:t>
            </a:r>
          </a:p>
        </p:txBody>
      </p:sp>
      <p:sp>
        <p:nvSpPr>
          <p:cNvPr id="15" name="文本框 14">
            <a:extLst>
              <a:ext uri="{FF2B5EF4-FFF2-40B4-BE49-F238E27FC236}">
                <a16:creationId xmlns:a16="http://schemas.microsoft.com/office/drawing/2014/main" id="{E7592F75-0E08-4E39-A793-32B826C3BCF3}"/>
              </a:ext>
            </a:extLst>
          </p:cNvPr>
          <p:cNvSpPr txBox="1"/>
          <p:nvPr/>
        </p:nvSpPr>
        <p:spPr>
          <a:xfrm>
            <a:off x="4999444"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可执行</a:t>
            </a:r>
          </a:p>
        </p:txBody>
      </p:sp>
      <p:cxnSp>
        <p:nvCxnSpPr>
          <p:cNvPr id="9" name="直接连接符 8">
            <a:extLst>
              <a:ext uri="{FF2B5EF4-FFF2-40B4-BE49-F238E27FC236}">
                <a16:creationId xmlns:a16="http://schemas.microsoft.com/office/drawing/2014/main" id="{4B70BE7F-E276-4889-B9E8-358EEF51ABF4}"/>
              </a:ext>
            </a:extLst>
          </p:cNvPr>
          <p:cNvCxnSpPr>
            <a:stCxn id="7" idx="2"/>
          </p:cNvCxnSpPr>
          <p:nvPr/>
        </p:nvCxnSpPr>
        <p:spPr>
          <a:xfrm>
            <a:off x="3659783" y="1806621"/>
            <a:ext cx="184337"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43FB85B4-5435-4285-A534-7EE9CCFC970D}"/>
              </a:ext>
            </a:extLst>
          </p:cNvPr>
          <p:cNvCxnSpPr>
            <a:cxnSpLocks/>
            <a:stCxn id="14" idx="2"/>
          </p:cNvCxnSpPr>
          <p:nvPr/>
        </p:nvCxnSpPr>
        <p:spPr>
          <a:xfrm>
            <a:off x="4524140" y="1806621"/>
            <a:ext cx="0"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E1655368-024F-4F22-A750-AE51A2FCDE80}"/>
              </a:ext>
            </a:extLst>
          </p:cNvPr>
          <p:cNvCxnSpPr>
            <a:cxnSpLocks/>
            <a:stCxn id="15" idx="2"/>
          </p:cNvCxnSpPr>
          <p:nvPr/>
        </p:nvCxnSpPr>
        <p:spPr>
          <a:xfrm flipH="1">
            <a:off x="5230186" y="1806621"/>
            <a:ext cx="288875" cy="486203"/>
          </a:xfrm>
          <a:prstGeom prst="line">
            <a:avLst/>
          </a:prstGeom>
          <a:ln w="38100"/>
        </p:spPr>
        <p:style>
          <a:lnRef idx="1">
            <a:schemeClr val="dk1"/>
          </a:lnRef>
          <a:fillRef idx="0">
            <a:schemeClr val="dk1"/>
          </a:fillRef>
          <a:effectRef idx="0">
            <a:schemeClr val="dk1"/>
          </a:effectRef>
          <a:fontRef idx="minor">
            <a:schemeClr val="tx1"/>
          </a:fontRef>
        </p:style>
      </p:cxnSp>
      <p:sp>
        <p:nvSpPr>
          <p:cNvPr id="22" name="文本框 21">
            <a:extLst>
              <a:ext uri="{FF2B5EF4-FFF2-40B4-BE49-F238E27FC236}">
                <a16:creationId xmlns:a16="http://schemas.microsoft.com/office/drawing/2014/main" id="{231C00D0-FEF2-4883-9E5E-955F06E95421}"/>
              </a:ext>
            </a:extLst>
          </p:cNvPr>
          <p:cNvSpPr txBox="1"/>
          <p:nvPr/>
        </p:nvSpPr>
        <p:spPr>
          <a:xfrm>
            <a:off x="7667581"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无权限</a:t>
            </a:r>
          </a:p>
        </p:txBody>
      </p:sp>
      <p:cxnSp>
        <p:nvCxnSpPr>
          <p:cNvPr id="23" name="直接连接符 22">
            <a:extLst>
              <a:ext uri="{FF2B5EF4-FFF2-40B4-BE49-F238E27FC236}">
                <a16:creationId xmlns:a16="http://schemas.microsoft.com/office/drawing/2014/main" id="{6208B214-A98A-4EEB-8950-C5A84EFAAB9A}"/>
              </a:ext>
            </a:extLst>
          </p:cNvPr>
          <p:cNvCxnSpPr>
            <a:cxnSpLocks/>
            <a:stCxn id="22" idx="2"/>
          </p:cNvCxnSpPr>
          <p:nvPr/>
        </p:nvCxnSpPr>
        <p:spPr>
          <a:xfrm>
            <a:off x="8187198" y="1806621"/>
            <a:ext cx="394900" cy="618132"/>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14FB8BAB-7687-414C-A4E6-DD29B1D7D2FF}"/>
              </a:ext>
            </a:extLst>
          </p:cNvPr>
          <p:cNvCxnSpPr>
            <a:cxnSpLocks/>
            <a:stCxn id="22" idx="2"/>
          </p:cNvCxnSpPr>
          <p:nvPr/>
        </p:nvCxnSpPr>
        <p:spPr>
          <a:xfrm flipH="1">
            <a:off x="8023778" y="1806621"/>
            <a:ext cx="163420" cy="618132"/>
          </a:xfrm>
          <a:prstGeom prst="line">
            <a:avLst/>
          </a:prstGeom>
          <a:ln w="38100"/>
        </p:spPr>
        <p:style>
          <a:lnRef idx="1">
            <a:schemeClr val="dk1"/>
          </a:lnRef>
          <a:fillRef idx="0">
            <a:schemeClr val="dk1"/>
          </a:fillRef>
          <a:effectRef idx="0">
            <a:schemeClr val="dk1"/>
          </a:effectRef>
          <a:fontRef idx="minor">
            <a:schemeClr val="tx1"/>
          </a:fontRef>
        </p:style>
      </p:cxnSp>
      <p:sp>
        <p:nvSpPr>
          <p:cNvPr id="30" name="文本框 29">
            <a:extLst>
              <a:ext uri="{FF2B5EF4-FFF2-40B4-BE49-F238E27FC236}">
                <a16:creationId xmlns:a16="http://schemas.microsoft.com/office/drawing/2014/main" id="{224FBA71-A22F-485F-91F3-AF381E7BD104}"/>
              </a:ext>
            </a:extLst>
          </p:cNvPr>
          <p:cNvSpPr txBox="1"/>
          <p:nvPr/>
        </p:nvSpPr>
        <p:spPr>
          <a:xfrm>
            <a:off x="1754686" y="1546058"/>
            <a:ext cx="1241868"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文件类型</a:t>
            </a:r>
          </a:p>
        </p:txBody>
      </p:sp>
      <p:cxnSp>
        <p:nvCxnSpPr>
          <p:cNvPr id="31" name="直接连接符 30">
            <a:extLst>
              <a:ext uri="{FF2B5EF4-FFF2-40B4-BE49-F238E27FC236}">
                <a16:creationId xmlns:a16="http://schemas.microsoft.com/office/drawing/2014/main" id="{E88F3280-D08C-4EFE-BB3A-6666432DADFB}"/>
              </a:ext>
            </a:extLst>
          </p:cNvPr>
          <p:cNvCxnSpPr>
            <a:cxnSpLocks/>
            <a:stCxn id="30" idx="2"/>
          </p:cNvCxnSpPr>
          <p:nvPr/>
        </p:nvCxnSpPr>
        <p:spPr>
          <a:xfrm>
            <a:off x="2375620" y="1946168"/>
            <a:ext cx="959707" cy="562255"/>
          </a:xfrm>
          <a:prstGeom prst="line">
            <a:avLst/>
          </a:prstGeom>
          <a:ln w="38100"/>
        </p:spPr>
        <p:style>
          <a:lnRef idx="1">
            <a:schemeClr val="dk1"/>
          </a:lnRef>
          <a:fillRef idx="0">
            <a:schemeClr val="dk1"/>
          </a:fillRef>
          <a:effectRef idx="0">
            <a:schemeClr val="dk1"/>
          </a:effectRef>
          <a:fontRef idx="minor">
            <a:schemeClr val="tx1"/>
          </a:fontRef>
        </p:style>
      </p:cxnSp>
      <p:sp>
        <p:nvSpPr>
          <p:cNvPr id="35" name="左中括号 34">
            <a:extLst>
              <a:ext uri="{FF2B5EF4-FFF2-40B4-BE49-F238E27FC236}">
                <a16:creationId xmlns:a16="http://schemas.microsoft.com/office/drawing/2014/main" id="{024CF7AB-980F-44F3-82CB-0655095FE846}"/>
              </a:ext>
            </a:extLst>
          </p:cNvPr>
          <p:cNvSpPr/>
          <p:nvPr/>
        </p:nvSpPr>
        <p:spPr>
          <a:xfrm rot="16200000">
            <a:off x="4438576" y="248240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45F6D468-DBD2-4985-834C-80BB2960AF6A}"/>
              </a:ext>
            </a:extLst>
          </p:cNvPr>
          <p:cNvSpPr txBox="1"/>
          <p:nvPr/>
        </p:nvSpPr>
        <p:spPr>
          <a:xfrm>
            <a:off x="2557186" y="4127721"/>
            <a:ext cx="203926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文件所有者权限</a:t>
            </a:r>
          </a:p>
        </p:txBody>
      </p:sp>
      <p:sp>
        <p:nvSpPr>
          <p:cNvPr id="43" name="左中括号 42">
            <a:extLst>
              <a:ext uri="{FF2B5EF4-FFF2-40B4-BE49-F238E27FC236}">
                <a16:creationId xmlns:a16="http://schemas.microsoft.com/office/drawing/2014/main" id="{0091CBE5-81B5-4346-B0DA-27C69F5DCE82}"/>
              </a:ext>
            </a:extLst>
          </p:cNvPr>
          <p:cNvSpPr/>
          <p:nvPr/>
        </p:nvSpPr>
        <p:spPr>
          <a:xfrm rot="16200000">
            <a:off x="6145682" y="251293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4" name="左中括号 43">
            <a:extLst>
              <a:ext uri="{FF2B5EF4-FFF2-40B4-BE49-F238E27FC236}">
                <a16:creationId xmlns:a16="http://schemas.microsoft.com/office/drawing/2014/main" id="{DA99CA43-84BB-4D50-93A4-3DEEBFCB9A3B}"/>
              </a:ext>
            </a:extLst>
          </p:cNvPr>
          <p:cNvSpPr/>
          <p:nvPr/>
        </p:nvSpPr>
        <p:spPr>
          <a:xfrm rot="16200000">
            <a:off x="7872927" y="250742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F3C51F27-2EEF-4F3D-9BC7-0D3A9C33BF41}"/>
              </a:ext>
            </a:extLst>
          </p:cNvPr>
          <p:cNvSpPr txBox="1"/>
          <p:nvPr/>
        </p:nvSpPr>
        <p:spPr>
          <a:xfrm>
            <a:off x="4988366" y="4131406"/>
            <a:ext cx="263038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文件所属用户组权限</a:t>
            </a:r>
          </a:p>
        </p:txBody>
      </p:sp>
      <p:sp>
        <p:nvSpPr>
          <p:cNvPr id="46" name="文本框 45">
            <a:extLst>
              <a:ext uri="{FF2B5EF4-FFF2-40B4-BE49-F238E27FC236}">
                <a16:creationId xmlns:a16="http://schemas.microsoft.com/office/drawing/2014/main" id="{11EDAD86-C59A-41FB-8EDC-8F42D15B48C0}"/>
              </a:ext>
            </a:extLst>
          </p:cNvPr>
          <p:cNvSpPr txBox="1"/>
          <p:nvPr/>
        </p:nvSpPr>
        <p:spPr>
          <a:xfrm>
            <a:off x="8023778" y="4127721"/>
            <a:ext cx="151145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其他人权限</a:t>
            </a:r>
          </a:p>
        </p:txBody>
      </p:sp>
      <p:cxnSp>
        <p:nvCxnSpPr>
          <p:cNvPr id="47" name="直接连接符 46">
            <a:extLst>
              <a:ext uri="{FF2B5EF4-FFF2-40B4-BE49-F238E27FC236}">
                <a16:creationId xmlns:a16="http://schemas.microsoft.com/office/drawing/2014/main" id="{5780B096-BE6A-4B25-AC1D-88D08575CF25}"/>
              </a:ext>
            </a:extLst>
          </p:cNvPr>
          <p:cNvCxnSpPr>
            <a:cxnSpLocks/>
            <a:stCxn id="36" idx="0"/>
            <a:endCxn id="35" idx="1"/>
          </p:cNvCxnSpPr>
          <p:nvPr/>
        </p:nvCxnSpPr>
        <p:spPr>
          <a:xfrm flipV="1">
            <a:off x="3576821" y="3429000"/>
            <a:ext cx="1019635" cy="698721"/>
          </a:xfrm>
          <a:prstGeom prst="line">
            <a:avLst/>
          </a:prstGeom>
          <a:ln w="38100"/>
        </p:spPr>
        <p:style>
          <a:lnRef idx="1">
            <a:schemeClr val="dk1"/>
          </a:lnRef>
          <a:fillRef idx="0">
            <a:schemeClr val="dk1"/>
          </a:fillRef>
          <a:effectRef idx="0">
            <a:schemeClr val="dk1"/>
          </a:effectRef>
          <a:fontRef idx="minor">
            <a:schemeClr val="tx1"/>
          </a:fontRef>
        </p:style>
      </p:cxnSp>
      <p:cxnSp>
        <p:nvCxnSpPr>
          <p:cNvPr id="50" name="直接连接符 49">
            <a:extLst>
              <a:ext uri="{FF2B5EF4-FFF2-40B4-BE49-F238E27FC236}">
                <a16:creationId xmlns:a16="http://schemas.microsoft.com/office/drawing/2014/main" id="{D987D709-B6C2-47D1-8D89-8873FBFE0375}"/>
              </a:ext>
            </a:extLst>
          </p:cNvPr>
          <p:cNvCxnSpPr>
            <a:cxnSpLocks/>
            <a:stCxn id="45" idx="0"/>
            <a:endCxn id="43" idx="1"/>
          </p:cNvCxnSpPr>
          <p:nvPr/>
        </p:nvCxnSpPr>
        <p:spPr>
          <a:xfrm flipV="1">
            <a:off x="6303561" y="3421036"/>
            <a:ext cx="1" cy="710370"/>
          </a:xfrm>
          <a:prstGeom prst="line">
            <a:avLst/>
          </a:prstGeom>
          <a:ln w="38100"/>
        </p:spPr>
        <p:style>
          <a:lnRef idx="1">
            <a:schemeClr val="dk1"/>
          </a:lnRef>
          <a:fillRef idx="0">
            <a:schemeClr val="dk1"/>
          </a:fillRef>
          <a:effectRef idx="0">
            <a:schemeClr val="dk1"/>
          </a:effectRef>
          <a:fontRef idx="minor">
            <a:schemeClr val="tx1"/>
          </a:fontRef>
        </p:style>
      </p:cxnSp>
      <p:cxnSp>
        <p:nvCxnSpPr>
          <p:cNvPr id="53" name="直接连接符 52">
            <a:extLst>
              <a:ext uri="{FF2B5EF4-FFF2-40B4-BE49-F238E27FC236}">
                <a16:creationId xmlns:a16="http://schemas.microsoft.com/office/drawing/2014/main" id="{AE58D87E-3196-43E9-A352-2498B9E36AFC}"/>
              </a:ext>
            </a:extLst>
          </p:cNvPr>
          <p:cNvCxnSpPr>
            <a:cxnSpLocks/>
            <a:stCxn id="46" idx="0"/>
            <a:endCxn id="44" idx="1"/>
          </p:cNvCxnSpPr>
          <p:nvPr/>
        </p:nvCxnSpPr>
        <p:spPr>
          <a:xfrm flipH="1" flipV="1">
            <a:off x="8030807" y="3421034"/>
            <a:ext cx="748701" cy="706687"/>
          </a:xfrm>
          <a:prstGeom prst="line">
            <a:avLst/>
          </a:prstGeom>
          <a:ln w="38100"/>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B2C9097F-726E-48E8-AE31-A5C2457831F1}"/>
              </a:ext>
            </a:extLst>
          </p:cNvPr>
          <p:cNvSpPr txBox="1"/>
          <p:nvPr/>
        </p:nvSpPr>
        <p:spPr>
          <a:xfrm>
            <a:off x="3609902" y="5121086"/>
            <a:ext cx="4972196" cy="1444691"/>
          </a:xfrm>
          <a:prstGeom prst="rect">
            <a:avLst/>
          </a:prstGeom>
          <a:noFill/>
        </p:spPr>
        <p:txBody>
          <a:bodyPr wrap="square" rtlCol="0">
            <a:spAutoFit/>
          </a:bodyPr>
          <a:lstStyle/>
          <a:p>
            <a:pPr>
              <a:lnSpc>
                <a:spcPct val="150000"/>
              </a:lnSpc>
            </a:pP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文件类型：</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d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目录</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普通文件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l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连接文件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b</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设备文件中可供存储的接口设备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c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设备文件中的串行端口设备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340344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修改文件的属性和权限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296921" y="1651000"/>
            <a:ext cx="8675119" cy="3987800"/>
          </a:xfrm>
        </p:spPr>
        <p:txBody>
          <a:bodyPr>
            <a:normAutofit/>
          </a:bodyPr>
          <a:lstStyle/>
          <a:p>
            <a:r>
              <a:rPr lang="en-US" altLang="zh-CN" b="1" dirty="0" err="1">
                <a:latin typeface="Consolas" panose="020B0609020204030204" pitchFamily="49" charset="0"/>
              </a:rPr>
              <a:t>chgrp</a:t>
            </a:r>
            <a:r>
              <a:rPr lang="en-US" altLang="zh-CN" b="1" dirty="0">
                <a:latin typeface="Consolas" panose="020B0609020204030204" pitchFamily="49" charset="0"/>
              </a:rPr>
              <a:t> </a:t>
            </a:r>
            <a:r>
              <a:rPr lang="zh-CN" altLang="en-US" b="1" dirty="0">
                <a:latin typeface="Consolas" panose="020B0609020204030204" pitchFamily="49" charset="0"/>
              </a:rPr>
              <a:t>（</a:t>
            </a:r>
            <a:r>
              <a:rPr lang="en-US" altLang="zh-CN" b="1" dirty="0">
                <a:latin typeface="Consolas" panose="020B0609020204030204" pitchFamily="49" charset="0"/>
              </a:rPr>
              <a:t>change group</a:t>
            </a:r>
            <a:r>
              <a:rPr lang="zh-CN" altLang="en-US" b="1" dirty="0">
                <a:latin typeface="Consolas" panose="020B0609020204030204" pitchFamily="49" charset="0"/>
              </a:rPr>
              <a:t>）</a:t>
            </a:r>
            <a:r>
              <a:rPr lang="zh-CN" altLang="en-US" dirty="0"/>
              <a:t>：改变文件所属用户组</a:t>
            </a:r>
            <a:endParaRPr lang="en-US" altLang="zh-CN" dirty="0"/>
          </a:p>
          <a:p>
            <a:r>
              <a:rPr lang="en-US" altLang="zh-CN" b="1" dirty="0" err="1">
                <a:latin typeface="Consolas" panose="020B0609020204030204" pitchFamily="49" charset="0"/>
              </a:rPr>
              <a:t>chgrp</a:t>
            </a:r>
            <a:r>
              <a:rPr lang="en-US" altLang="zh-CN" b="1" dirty="0">
                <a:latin typeface="Consolas" panose="020B0609020204030204" pitchFamily="49" charset="0"/>
              </a:rPr>
              <a:t> [-R] </a:t>
            </a:r>
            <a:r>
              <a:rPr lang="zh-CN" altLang="en-US" b="1" dirty="0">
                <a:latin typeface="Consolas" panose="020B0609020204030204" pitchFamily="49" charset="0"/>
              </a:rPr>
              <a:t>文件或目录名</a:t>
            </a:r>
            <a:endParaRPr lang="en-US" altLang="zh-CN" b="1" dirty="0">
              <a:latin typeface="Consolas" panose="020B0609020204030204" pitchFamily="49" charset="0"/>
            </a:endParaRPr>
          </a:p>
          <a:p>
            <a:r>
              <a:rPr lang="en-US" altLang="zh-CN" b="1" dirty="0">
                <a:latin typeface="Consolas" panose="020B0609020204030204" pitchFamily="49" charset="0"/>
              </a:rPr>
              <a:t>-R</a:t>
            </a:r>
            <a:r>
              <a:rPr lang="zh-CN" altLang="en-US" dirty="0"/>
              <a:t>：递归修改文件所属用户组</a:t>
            </a:r>
            <a:endParaRPr lang="en-US" altLang="zh-CN" dirty="0"/>
          </a:p>
          <a:p>
            <a:r>
              <a:rPr lang="en-US" altLang="zh-CN" b="1" dirty="0" err="1">
                <a:latin typeface="Consolas" panose="020B0609020204030204" pitchFamily="49" charset="0"/>
              </a:rPr>
              <a:t>chown</a:t>
            </a:r>
            <a:r>
              <a:rPr lang="zh-CN" altLang="en-US" b="1" dirty="0">
                <a:latin typeface="Consolas" panose="020B0609020204030204" pitchFamily="49" charset="0"/>
              </a:rPr>
              <a:t>（</a:t>
            </a:r>
            <a:r>
              <a:rPr lang="en-US" altLang="zh-CN" b="1" dirty="0">
                <a:latin typeface="Consolas" panose="020B0609020204030204" pitchFamily="49" charset="0"/>
              </a:rPr>
              <a:t>change owner</a:t>
            </a:r>
            <a:r>
              <a:rPr lang="zh-CN" altLang="en-US" b="1" dirty="0">
                <a:latin typeface="Consolas" panose="020B0609020204030204" pitchFamily="49" charset="0"/>
              </a:rPr>
              <a:t>）</a:t>
            </a:r>
            <a:r>
              <a:rPr lang="zh-CN" altLang="en-US" dirty="0"/>
              <a:t>：改变文件所有者和用户组</a:t>
            </a:r>
            <a:endParaRPr lang="en-US" altLang="zh-CN" dirty="0"/>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 文件或目录名</a:t>
            </a:r>
            <a:endParaRPr lang="en-US" altLang="zh-CN" b="1" dirty="0">
              <a:latin typeface="Consolas" panose="020B0609020204030204" pitchFamily="49" charset="0"/>
            </a:endParaRPr>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a:t>
            </a:r>
            <a:r>
              <a:rPr lang="en-US" altLang="zh-CN" b="1" dirty="0">
                <a:latin typeface="Consolas" panose="020B0609020204030204" pitchFamily="49" charset="0"/>
              </a:rPr>
              <a:t>:</a:t>
            </a:r>
            <a:r>
              <a:rPr lang="zh-CN" altLang="en-US" b="1" dirty="0">
                <a:latin typeface="Consolas" panose="020B0609020204030204" pitchFamily="49" charset="0"/>
              </a:rPr>
              <a:t>用户组名 文件或目录名</a:t>
            </a:r>
            <a:endParaRPr lang="en-US" altLang="zh-CN" b="1" dirty="0">
              <a:latin typeface="Consolas" panose="020B0609020204030204" pitchFamily="49" charset="0"/>
            </a:endParaRPr>
          </a:p>
          <a:p>
            <a:r>
              <a:rPr lang="en-US" altLang="zh-CN" b="1" dirty="0">
                <a:latin typeface="Consolas" panose="020B0609020204030204" pitchFamily="49" charset="0"/>
              </a:rPr>
              <a:t>chmod</a:t>
            </a:r>
            <a:r>
              <a:rPr lang="zh-CN" altLang="en-US" dirty="0"/>
              <a:t>：改变文件权限</a:t>
            </a:r>
            <a:endParaRPr lang="en-US" altLang="zh-CN" dirty="0"/>
          </a:p>
          <a:p>
            <a:r>
              <a:rPr lang="en-US" altLang="zh-CN" b="1" dirty="0">
                <a:latin typeface="Consolas" panose="020B0609020204030204" pitchFamily="49" charset="0"/>
              </a:rPr>
              <a:t>chmod [-R] </a:t>
            </a:r>
            <a:r>
              <a:rPr lang="en-US" altLang="zh-CN" b="1" dirty="0" err="1">
                <a:latin typeface="Consolas" panose="020B0609020204030204" pitchFamily="49" charset="0"/>
              </a:rPr>
              <a:t>xyz</a:t>
            </a:r>
            <a:r>
              <a:rPr lang="en-US" altLang="zh-CN" b="1" dirty="0">
                <a:latin typeface="Consolas" panose="020B0609020204030204" pitchFamily="49" charset="0"/>
              </a:rPr>
              <a:t> </a:t>
            </a:r>
            <a:r>
              <a:rPr lang="zh-CN" altLang="en-US" b="1" dirty="0">
                <a:latin typeface="Consolas" panose="020B0609020204030204" pitchFamily="49" charset="0"/>
              </a:rPr>
              <a:t>文件或目录</a:t>
            </a:r>
          </a:p>
        </p:txBody>
      </p:sp>
    </p:spTree>
    <p:extLst>
      <p:ext uri="{BB962C8B-B14F-4D97-AF65-F5344CB8AC3E}">
        <p14:creationId xmlns:p14="http://schemas.microsoft.com/office/powerpoint/2010/main" val="1186357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5312280" y="2341661"/>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06</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shell</a:t>
            </a:r>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E74E5EA-90DE-408C-9FBE-59BC9CF8F9FE}"/>
              </a:ext>
            </a:extLst>
          </p:cNvPr>
          <p:cNvSpPr txBox="1"/>
          <p:nvPr/>
        </p:nvSpPr>
        <p:spPr>
          <a:xfrm>
            <a:off x="11216746"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07</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文件的压缩与打包</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7FFC986D-5424-4914-BF45-50BB59D2E22B}"/>
              </a:ext>
            </a:extLst>
          </p:cNvPr>
          <p:cNvSpPr txBox="1"/>
          <p:nvPr/>
        </p:nvSpPr>
        <p:spPr>
          <a:xfrm>
            <a:off x="8384645"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06</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磁盘与文件系统管理</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7597755" y="2341661"/>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07</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包管理</a:t>
            </a:r>
            <a:endParaRPr lang="en-US" altLang="zh-CN" dirty="0"/>
          </a:p>
          <a:p>
            <a:endParaRPr lang="zh-CN" altLang="en-US" dirty="0"/>
          </a:p>
        </p:txBody>
      </p:sp>
      <p:sp>
        <p:nvSpPr>
          <p:cNvPr id="9" name="文本框 8">
            <a:extLst>
              <a:ext uri="{FF2B5EF4-FFF2-40B4-BE49-F238E27FC236}">
                <a16:creationId xmlns:a16="http://schemas.microsoft.com/office/drawing/2014/main" id="{EAC07E51-F513-4F5E-97BD-AA9439C65AC6}"/>
              </a:ext>
            </a:extLst>
          </p:cNvPr>
          <p:cNvSpPr txBox="1"/>
          <p:nvPr/>
        </p:nvSpPr>
        <p:spPr>
          <a:xfrm>
            <a:off x="3025234" y="2374179"/>
            <a:ext cx="1915582" cy="210963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sz="1600" dirty="0"/>
          </a:p>
          <a:p>
            <a:r>
              <a:rPr lang="en-US" altLang="zh-CN" sz="4000" dirty="0"/>
              <a:t>05</a:t>
            </a:r>
          </a:p>
          <a:p>
            <a:endParaRPr lang="en-US" altLang="zh-CN" dirty="0"/>
          </a:p>
          <a:p>
            <a:r>
              <a:rPr lang="zh-CN" altLang="en-US" b="1" dirty="0">
                <a:solidFill>
                  <a:schemeClr val="dk1"/>
                </a:solidFill>
                <a:latin typeface="微软雅黑" panose="020B0503020204020204" pitchFamily="34" charset="-122"/>
                <a:ea typeface="微软雅黑" panose="020B0503020204020204" pitchFamily="34" charset="-122"/>
              </a:rPr>
              <a:t>文件系统管理</a:t>
            </a:r>
          </a:p>
          <a:p>
            <a:endParaRPr lang="en-US" altLang="zh-CN" sz="1200" dirty="0"/>
          </a:p>
          <a:p>
            <a:endParaRPr lang="zh-CN" altLang="en-US" sz="1100" dirty="0"/>
          </a:p>
        </p:txBody>
      </p:sp>
    </p:spTree>
    <p:extLst>
      <p:ext uri="{BB962C8B-B14F-4D97-AF65-F5344CB8AC3E}">
        <p14:creationId xmlns:p14="http://schemas.microsoft.com/office/powerpoint/2010/main" val="508921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 </a:t>
            </a:r>
            <a:r>
              <a:rPr lang="zh-CN" altLang="en-US" sz="3200" cap="none" dirty="0"/>
              <a:t>（</a:t>
            </a:r>
            <a:r>
              <a:rPr lang="en-US" altLang="zh-CN" sz="3200" cap="none" dirty="0"/>
              <a:t>change mod</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2324860" y="4148510"/>
            <a:ext cx="7191759" cy="1387629"/>
          </a:xfrm>
        </p:spPr>
        <p:txBody>
          <a:bodyPr>
            <a:normAutofit fontScale="77500" lnSpcReduction="20000"/>
          </a:bodyPr>
          <a:lstStyle/>
          <a:p>
            <a:r>
              <a:rPr lang="en-US" altLang="zh-CN" dirty="0">
                <a:latin typeface="Consolas" panose="020B0609020204030204" pitchFamily="49" charset="0"/>
              </a:rPr>
              <a:t>chmod a+x filename/dirname</a:t>
            </a:r>
          </a:p>
          <a:p>
            <a:r>
              <a:rPr lang="en-US" altLang="zh-CN" dirty="0">
                <a:latin typeface="Consolas" panose="020B0609020204030204" pitchFamily="49" charset="0"/>
              </a:rPr>
              <a:t>chmod +w filename/dirname</a:t>
            </a:r>
          </a:p>
          <a:p>
            <a:r>
              <a:rPr lang="en-US" altLang="zh-CN" dirty="0">
                <a:latin typeface="Consolas" panose="020B0609020204030204" pitchFamily="49" charset="0"/>
              </a:rPr>
              <a:t>chmod u=rwx,go=rx filename/dirname</a:t>
            </a:r>
          </a:p>
          <a:p>
            <a:r>
              <a:rPr lang="en-US" altLang="zh-CN" dirty="0">
                <a:latin typeface="Consolas" panose="020B0609020204030204" pitchFamily="49" charset="0"/>
              </a:rPr>
              <a:t>chmod 755 filename/dirname</a:t>
            </a:r>
            <a:endParaRPr lang="zh-CN" altLang="en-US" dirty="0">
              <a:latin typeface="Consolas" panose="020B0609020204030204" pitchFamily="49" charset="0"/>
            </a:endParaRPr>
          </a:p>
        </p:txBody>
      </p:sp>
      <p:graphicFrame>
        <p:nvGraphicFramePr>
          <p:cNvPr id="79" name="表格 79">
            <a:extLst>
              <a:ext uri="{FF2B5EF4-FFF2-40B4-BE49-F238E27FC236}">
                <a16:creationId xmlns:a16="http://schemas.microsoft.com/office/drawing/2014/main" id="{86415904-6DD7-4E45-9167-768E8AFBF4E1}"/>
              </a:ext>
            </a:extLst>
          </p:cNvPr>
          <p:cNvGraphicFramePr>
            <a:graphicFrameLocks noGrp="1"/>
          </p:cNvGraphicFramePr>
          <p:nvPr>
            <p:extLst>
              <p:ext uri="{D42A27DB-BD31-4B8C-83A1-F6EECF244321}">
                <p14:modId xmlns:p14="http://schemas.microsoft.com/office/powerpoint/2010/main" val="1286848012"/>
              </p:ext>
            </p:extLst>
          </p:nvPr>
        </p:nvGraphicFramePr>
        <p:xfrm>
          <a:off x="2065020" y="1321861"/>
          <a:ext cx="8061960" cy="2072640"/>
        </p:xfrm>
        <a:graphic>
          <a:graphicData uri="http://schemas.openxmlformats.org/drawingml/2006/table">
            <a:tbl>
              <a:tblPr firstRow="1" bandRow="1">
                <a:tableStyleId>{5940675A-B579-460E-94D1-54222C63F5DA}</a:tableStyleId>
              </a:tblPr>
              <a:tblGrid>
                <a:gridCol w="1612392">
                  <a:extLst>
                    <a:ext uri="{9D8B030D-6E8A-4147-A177-3AD203B41FA5}">
                      <a16:colId xmlns:a16="http://schemas.microsoft.com/office/drawing/2014/main" val="2355158083"/>
                    </a:ext>
                  </a:extLst>
                </a:gridCol>
                <a:gridCol w="1612392">
                  <a:extLst>
                    <a:ext uri="{9D8B030D-6E8A-4147-A177-3AD203B41FA5}">
                      <a16:colId xmlns:a16="http://schemas.microsoft.com/office/drawing/2014/main" val="214291866"/>
                    </a:ext>
                  </a:extLst>
                </a:gridCol>
                <a:gridCol w="1612392">
                  <a:extLst>
                    <a:ext uri="{9D8B030D-6E8A-4147-A177-3AD203B41FA5}">
                      <a16:colId xmlns:a16="http://schemas.microsoft.com/office/drawing/2014/main" val="2854805804"/>
                    </a:ext>
                  </a:extLst>
                </a:gridCol>
                <a:gridCol w="1612392">
                  <a:extLst>
                    <a:ext uri="{9D8B030D-6E8A-4147-A177-3AD203B41FA5}">
                      <a16:colId xmlns:a16="http://schemas.microsoft.com/office/drawing/2014/main" val="687441520"/>
                    </a:ext>
                  </a:extLst>
                </a:gridCol>
                <a:gridCol w="1612392">
                  <a:extLst>
                    <a:ext uri="{9D8B030D-6E8A-4147-A177-3AD203B41FA5}">
                      <a16:colId xmlns:a16="http://schemas.microsoft.com/office/drawing/2014/main" val="2623379846"/>
                    </a:ext>
                  </a:extLst>
                </a:gridCol>
              </a:tblGrid>
              <a:tr h="504998">
                <a:tc rowSpan="6">
                  <a:txBody>
                    <a:bodyPr/>
                    <a:lstStyle/>
                    <a:p>
                      <a:pPr algn="ctr"/>
                      <a:r>
                        <a:rPr lang="en-US" altLang="zh-CN" sz="2800" dirty="0">
                          <a:latin typeface="Consolas" panose="020B0609020204030204" pitchFamily="49" charset="0"/>
                        </a:rPr>
                        <a:t>chmod</a:t>
                      </a:r>
                      <a:endParaRPr lang="zh-CN" altLang="en-US" sz="2800" dirty="0">
                        <a:latin typeface="Consolas" panose="020B06090202040302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u</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r</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6">
                  <a:txBody>
                    <a:bodyPr/>
                    <a:lstStyle/>
                    <a:p>
                      <a:pPr algn="ctr"/>
                      <a:r>
                        <a:rPr lang="zh-CN" altLang="en-US" dirty="0">
                          <a:latin typeface="微软雅黑" panose="020B0503020204020204" pitchFamily="34" charset="-122"/>
                          <a:ea typeface="微软雅黑" panose="020B0503020204020204" pitchFamily="34" charset="-122"/>
                        </a:rPr>
                        <a:t>文件或目录</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6397505"/>
                  </a:ext>
                </a:extLst>
              </a:tr>
              <a:tr h="168333">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g</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4170177780"/>
                  </a:ext>
                </a:extLst>
              </a:tr>
              <a:tr h="336664">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w</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225587958"/>
                  </a:ext>
                </a:extLst>
              </a:tr>
              <a:tr h="336664">
                <a:tc vMerge="1">
                  <a:txBody>
                    <a:bodyPr/>
                    <a:lstStyle/>
                    <a:p>
                      <a:pPr algn="ctr"/>
                      <a:endParaRPr lang="zh-CN" altLang="en-US" dirty="0"/>
                    </a:p>
                  </a:txBody>
                  <a:tcPr anchor="ct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o</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89322409"/>
                  </a:ext>
                </a:extLst>
              </a:tr>
              <a:tr h="168333">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x</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605420970"/>
                  </a:ext>
                </a:extLst>
              </a:tr>
              <a:tr h="504998">
                <a:tc vMerge="1">
                  <a:txBody>
                    <a:bodyPr/>
                    <a:lstStyle/>
                    <a:p>
                      <a:pPr algn="ctr"/>
                      <a:endParaRPr lang="zh-CN" altLang="en-US" dirty="0"/>
                    </a:p>
                  </a:txBody>
                  <a:tcPr anchor="ct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2464350801"/>
                  </a:ext>
                </a:extLst>
              </a:tr>
            </a:tbl>
          </a:graphicData>
        </a:graphic>
      </p:graphicFrame>
    </p:spTree>
    <p:extLst>
      <p:ext uri="{BB962C8B-B14F-4D97-AF65-F5344CB8AC3E}">
        <p14:creationId xmlns:p14="http://schemas.microsoft.com/office/powerpoint/2010/main" val="33215231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内容占位符 5">
            <a:extLst>
              <a:ext uri="{FF2B5EF4-FFF2-40B4-BE49-F238E27FC236}">
                <a16:creationId xmlns:a16="http://schemas.microsoft.com/office/drawing/2014/main" id="{90154F70-EBED-47C5-BF96-883FAF60FDF5}"/>
              </a:ext>
            </a:extLst>
          </p:cNvPr>
          <p:cNvSpPr txBox="1">
            <a:spLocks/>
          </p:cNvSpPr>
          <p:nvPr/>
        </p:nvSpPr>
        <p:spPr>
          <a:xfrm>
            <a:off x="2671289" y="1970130"/>
            <a:ext cx="5697395" cy="1075899"/>
          </a:xfrm>
          <a:prstGeom prst="rect">
            <a:avLst/>
          </a:prstGeom>
        </p:spPr>
        <p:txBody>
          <a:bodyPr vert="horz" lIns="45720" tIns="45720" rIns="4572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310896" lvl="2" indent="0">
              <a:buFont typeface="Wingdings 3" pitchFamily="18" charset="2"/>
              <a:buNone/>
            </a:pPr>
            <a:r>
              <a:rPr lang="en-US" altLang="zh-CN" sz="11900" dirty="0">
                <a:latin typeface="Consolas" panose="020B0609020204030204" pitchFamily="49" charset="0"/>
              </a:rPr>
              <a:t>rwxrw-r--</a:t>
            </a:r>
            <a:endParaRPr lang="zh-CN" altLang="en-US" sz="8800" dirty="0">
              <a:latin typeface="Consolas" panose="020B0609020204030204" pitchFamily="49" charset="0"/>
            </a:endParaRPr>
          </a:p>
        </p:txBody>
      </p:sp>
      <p:sp>
        <p:nvSpPr>
          <p:cNvPr id="14" name="文本框 13">
            <a:extLst>
              <a:ext uri="{FF2B5EF4-FFF2-40B4-BE49-F238E27FC236}">
                <a16:creationId xmlns:a16="http://schemas.microsoft.com/office/drawing/2014/main" id="{B1CC400A-F465-4D82-A3B4-B7045F207043}"/>
              </a:ext>
            </a:extLst>
          </p:cNvPr>
          <p:cNvSpPr txBox="1"/>
          <p:nvPr/>
        </p:nvSpPr>
        <p:spPr>
          <a:xfrm>
            <a:off x="3099579"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40DCA2A-4FC7-45D1-9F27-2EA78F3A777F}"/>
              </a:ext>
            </a:extLst>
          </p:cNvPr>
          <p:cNvSpPr txBox="1"/>
          <p:nvPr/>
        </p:nvSpPr>
        <p:spPr>
          <a:xfrm>
            <a:off x="3674352"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50265DC-B5DA-49F9-9B87-B4F04ABBBE07}"/>
              </a:ext>
            </a:extLst>
          </p:cNvPr>
          <p:cNvSpPr txBox="1"/>
          <p:nvPr/>
        </p:nvSpPr>
        <p:spPr>
          <a:xfrm>
            <a:off x="4249127"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25" name="左中括号 24">
            <a:extLst>
              <a:ext uri="{FF2B5EF4-FFF2-40B4-BE49-F238E27FC236}">
                <a16:creationId xmlns:a16="http://schemas.microsoft.com/office/drawing/2014/main" id="{D2F6D042-EA99-4BC4-8AB7-3049188C36EE}"/>
              </a:ext>
            </a:extLst>
          </p:cNvPr>
          <p:cNvSpPr/>
          <p:nvPr/>
        </p:nvSpPr>
        <p:spPr>
          <a:xfrm rot="16200000">
            <a:off x="3839136" y="221316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AFAEDE1B-00F6-4964-A645-66CA8A6D9483}"/>
              </a:ext>
            </a:extLst>
          </p:cNvPr>
          <p:cNvSpPr txBox="1"/>
          <p:nvPr/>
        </p:nvSpPr>
        <p:spPr>
          <a:xfrm>
            <a:off x="2087906"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1*4+1*2+1*1=7</a:t>
            </a:r>
            <a:endParaRPr lang="zh-CN" altLang="en-US" sz="2000" dirty="0">
              <a:latin typeface="微软雅黑" panose="020B0503020204020204" pitchFamily="34" charset="-122"/>
              <a:ea typeface="微软雅黑" panose="020B0503020204020204" pitchFamily="34" charset="-122"/>
            </a:endParaRPr>
          </a:p>
        </p:txBody>
      </p:sp>
      <p:sp>
        <p:nvSpPr>
          <p:cNvPr id="27" name="左中括号 26">
            <a:extLst>
              <a:ext uri="{FF2B5EF4-FFF2-40B4-BE49-F238E27FC236}">
                <a16:creationId xmlns:a16="http://schemas.microsoft.com/office/drawing/2014/main" id="{2FE9074A-6E1A-4D94-BFD0-46C3A55AD13E}"/>
              </a:ext>
            </a:extLst>
          </p:cNvPr>
          <p:cNvSpPr/>
          <p:nvPr/>
        </p:nvSpPr>
        <p:spPr>
          <a:xfrm rot="16200000">
            <a:off x="5546242" y="224369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8" name="左中括号 27">
            <a:extLst>
              <a:ext uri="{FF2B5EF4-FFF2-40B4-BE49-F238E27FC236}">
                <a16:creationId xmlns:a16="http://schemas.microsoft.com/office/drawing/2014/main" id="{953CA1B0-3758-4F78-B4D4-41C35F5D4A7F}"/>
              </a:ext>
            </a:extLst>
          </p:cNvPr>
          <p:cNvSpPr/>
          <p:nvPr/>
        </p:nvSpPr>
        <p:spPr>
          <a:xfrm rot="16200000">
            <a:off x="7273487" y="223818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54DC08-C4D6-4B42-822D-02B9EFEDF921}"/>
              </a:ext>
            </a:extLst>
          </p:cNvPr>
          <p:cNvSpPr txBox="1"/>
          <p:nvPr/>
        </p:nvSpPr>
        <p:spPr>
          <a:xfrm>
            <a:off x="4630308"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1*4+1*2+0*1=6</a:t>
            </a:r>
            <a:endParaRPr lang="zh-CN" altLang="en-US" sz="2000" dirty="0">
              <a:latin typeface="微软雅黑" panose="020B0503020204020204" pitchFamily="34" charset="-122"/>
              <a:ea typeface="微软雅黑" panose="020B0503020204020204" pitchFamily="34" charset="-122"/>
            </a:endParaRPr>
          </a:p>
        </p:txBody>
      </p:sp>
      <p:sp>
        <p:nvSpPr>
          <p:cNvPr id="30" name="文本框 29">
            <a:extLst>
              <a:ext uri="{FF2B5EF4-FFF2-40B4-BE49-F238E27FC236}">
                <a16:creationId xmlns:a16="http://schemas.microsoft.com/office/drawing/2014/main" id="{C025A41D-ABE7-4AA9-AFA6-DB8F3ABD6F57}"/>
              </a:ext>
            </a:extLst>
          </p:cNvPr>
          <p:cNvSpPr txBox="1"/>
          <p:nvPr/>
        </p:nvSpPr>
        <p:spPr>
          <a:xfrm>
            <a:off x="7082926" y="3867147"/>
            <a:ext cx="2208340"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1*4+0*2+0*1=4</a:t>
            </a:r>
            <a:endParaRPr lang="zh-CN" altLang="en-US" sz="2000" dirty="0">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AB844E13-5938-407B-8458-69C7DDDF36DF}"/>
              </a:ext>
            </a:extLst>
          </p:cNvPr>
          <p:cNvCxnSpPr>
            <a:cxnSpLocks/>
            <a:stCxn id="26" idx="0"/>
            <a:endCxn id="25" idx="1"/>
          </p:cNvCxnSpPr>
          <p:nvPr/>
        </p:nvCxnSpPr>
        <p:spPr>
          <a:xfrm flipV="1">
            <a:off x="3168275" y="3159760"/>
            <a:ext cx="828741" cy="707387"/>
          </a:xfrm>
          <a:prstGeom prst="line">
            <a:avLst/>
          </a:prstGeom>
          <a:ln w="38100"/>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405B72AF-D49D-45C2-BC3F-6DD00687CE82}"/>
              </a:ext>
            </a:extLst>
          </p:cNvPr>
          <p:cNvCxnSpPr>
            <a:cxnSpLocks/>
            <a:stCxn id="29" idx="0"/>
            <a:endCxn id="27" idx="1"/>
          </p:cNvCxnSpPr>
          <p:nvPr/>
        </p:nvCxnSpPr>
        <p:spPr>
          <a:xfrm flipH="1" flipV="1">
            <a:off x="5704122" y="3151796"/>
            <a:ext cx="6555" cy="715351"/>
          </a:xfrm>
          <a:prstGeom prst="line">
            <a:avLst/>
          </a:prstGeom>
          <a:ln w="38100"/>
        </p:spPr>
        <p:style>
          <a:lnRef idx="1">
            <a:schemeClr val="dk1"/>
          </a:lnRef>
          <a:fillRef idx="0">
            <a:schemeClr val="dk1"/>
          </a:fillRef>
          <a:effectRef idx="0">
            <a:schemeClr val="dk1"/>
          </a:effectRef>
          <a:fontRef idx="minor">
            <a:schemeClr val="tx1"/>
          </a:fontRef>
        </p:style>
      </p:cxnSp>
      <p:cxnSp>
        <p:nvCxnSpPr>
          <p:cNvPr id="33" name="直接连接符 32">
            <a:extLst>
              <a:ext uri="{FF2B5EF4-FFF2-40B4-BE49-F238E27FC236}">
                <a16:creationId xmlns:a16="http://schemas.microsoft.com/office/drawing/2014/main" id="{68D51EE0-695E-4C28-8518-056975F01433}"/>
              </a:ext>
            </a:extLst>
          </p:cNvPr>
          <p:cNvCxnSpPr>
            <a:cxnSpLocks/>
            <a:stCxn id="30" idx="0"/>
            <a:endCxn id="28" idx="1"/>
          </p:cNvCxnSpPr>
          <p:nvPr/>
        </p:nvCxnSpPr>
        <p:spPr>
          <a:xfrm flipH="1" flipV="1">
            <a:off x="7431367" y="3151794"/>
            <a:ext cx="755729" cy="715353"/>
          </a:xfrm>
          <a:prstGeom prst="line">
            <a:avLst/>
          </a:prstGeom>
          <a:ln w="38100"/>
        </p:spPr>
        <p:style>
          <a:lnRef idx="1">
            <a:schemeClr val="dk1"/>
          </a:lnRef>
          <a:fillRef idx="0">
            <a:schemeClr val="dk1"/>
          </a:fillRef>
          <a:effectRef idx="0">
            <a:schemeClr val="dk1"/>
          </a:effectRef>
          <a:fontRef idx="minor">
            <a:schemeClr val="tx1"/>
          </a:fontRef>
        </p:style>
      </p:cxnSp>
      <p:sp>
        <p:nvSpPr>
          <p:cNvPr id="51" name="文本框 50">
            <a:extLst>
              <a:ext uri="{FF2B5EF4-FFF2-40B4-BE49-F238E27FC236}">
                <a16:creationId xmlns:a16="http://schemas.microsoft.com/office/drawing/2014/main" id="{6397CDAA-4C1F-44DA-AB8B-7A8F51F7F797}"/>
              </a:ext>
            </a:extLst>
          </p:cNvPr>
          <p:cNvSpPr txBox="1"/>
          <p:nvPr/>
        </p:nvSpPr>
        <p:spPr>
          <a:xfrm>
            <a:off x="4806432"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2ECBB36B-B7DF-47B4-9086-047EC4F561B2}"/>
              </a:ext>
            </a:extLst>
          </p:cNvPr>
          <p:cNvSpPr txBox="1"/>
          <p:nvPr/>
        </p:nvSpPr>
        <p:spPr>
          <a:xfrm>
            <a:off x="5381205"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A56427B4-C04E-4FF3-BBD8-765749BD9FF1}"/>
              </a:ext>
            </a:extLst>
          </p:cNvPr>
          <p:cNvSpPr txBox="1"/>
          <p:nvPr/>
        </p:nvSpPr>
        <p:spPr>
          <a:xfrm>
            <a:off x="5955980"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54" name="文本框 53">
            <a:extLst>
              <a:ext uri="{FF2B5EF4-FFF2-40B4-BE49-F238E27FC236}">
                <a16:creationId xmlns:a16="http://schemas.microsoft.com/office/drawing/2014/main" id="{C4657C55-DB3D-4D33-BED2-0C62780976CD}"/>
              </a:ext>
            </a:extLst>
          </p:cNvPr>
          <p:cNvSpPr txBox="1"/>
          <p:nvPr/>
        </p:nvSpPr>
        <p:spPr>
          <a:xfrm>
            <a:off x="6549663" y="1631314"/>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D60AE511-3BD1-4B63-99F6-54759A5F3D55}"/>
              </a:ext>
            </a:extLst>
          </p:cNvPr>
          <p:cNvSpPr txBox="1"/>
          <p:nvPr/>
        </p:nvSpPr>
        <p:spPr>
          <a:xfrm>
            <a:off x="7124436" y="1625791"/>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6" name="文本框 55">
            <a:extLst>
              <a:ext uri="{FF2B5EF4-FFF2-40B4-BE49-F238E27FC236}">
                <a16:creationId xmlns:a16="http://schemas.microsoft.com/office/drawing/2014/main" id="{37F7C723-3E27-40A7-985A-88CE2EE7C637}"/>
              </a:ext>
            </a:extLst>
          </p:cNvPr>
          <p:cNvSpPr txBox="1"/>
          <p:nvPr/>
        </p:nvSpPr>
        <p:spPr>
          <a:xfrm>
            <a:off x="7699211" y="1625791"/>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5531B804-7EC4-4F32-B8E1-D5D2A122E25D}"/>
              </a:ext>
            </a:extLst>
          </p:cNvPr>
          <p:cNvSpPr txBox="1"/>
          <p:nvPr/>
        </p:nvSpPr>
        <p:spPr>
          <a:xfrm>
            <a:off x="3666749" y="5336632"/>
            <a:ext cx="4320527" cy="584775"/>
          </a:xfrm>
          <a:prstGeom prst="rect">
            <a:avLst/>
          </a:prstGeom>
          <a:noFill/>
        </p:spPr>
        <p:txBody>
          <a:bodyPr wrap="square" rtlCol="0">
            <a:spAutoFit/>
          </a:bodyPr>
          <a:lstStyle/>
          <a:p>
            <a:r>
              <a:rPr lang="en-US" altLang="zh-CN" sz="3200" dirty="0">
                <a:latin typeface="Consolas" panose="020B0609020204030204" pitchFamily="49" charset="0"/>
                <a:ea typeface="微软雅黑" panose="020B0503020204020204" pitchFamily="34" charset="-122"/>
              </a:rPr>
              <a:t>chmod 764 filename</a:t>
            </a:r>
            <a:endParaRPr lang="zh-CN" altLang="en-US" sz="3200" dirty="0">
              <a:latin typeface="Consolas" panose="020B0609020204030204" pitchFamily="49" charset="0"/>
              <a:ea typeface="微软雅黑" panose="020B0503020204020204" pitchFamily="34" charset="-122"/>
            </a:endParaRPr>
          </a:p>
        </p:txBody>
      </p:sp>
      <p:sp>
        <p:nvSpPr>
          <p:cNvPr id="34" name="箭头: 上 33">
            <a:extLst>
              <a:ext uri="{FF2B5EF4-FFF2-40B4-BE49-F238E27FC236}">
                <a16:creationId xmlns:a16="http://schemas.microsoft.com/office/drawing/2014/main" id="{FBDB36FD-E95A-4707-BD7A-44223D372A27}"/>
              </a:ext>
            </a:extLst>
          </p:cNvPr>
          <p:cNvSpPr/>
          <p:nvPr/>
        </p:nvSpPr>
        <p:spPr>
          <a:xfrm rot="10800000">
            <a:off x="5155667" y="4543930"/>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951627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目录与文件权限的区别</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6B70335-27FC-4258-9817-FF58404606E7}"/>
              </a:ext>
            </a:extLst>
          </p:cNvPr>
          <p:cNvGraphicFramePr>
            <a:graphicFrameLocks noGrp="1"/>
          </p:cNvGraphicFramePr>
          <p:nvPr>
            <p:ph idx="1"/>
            <p:extLst>
              <p:ext uri="{D42A27DB-BD31-4B8C-83A1-F6EECF244321}">
                <p14:modId xmlns:p14="http://schemas.microsoft.com/office/powerpoint/2010/main" val="3073237835"/>
              </p:ext>
            </p:extLst>
          </p:nvPr>
        </p:nvGraphicFramePr>
        <p:xfrm>
          <a:off x="2456199" y="1338217"/>
          <a:ext cx="7279602" cy="51206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91951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文件种类与扩展名</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DB47E67-34D7-4364-8E09-B904EDAF51B3}"/>
              </a:ext>
            </a:extLst>
          </p:cNvPr>
          <p:cNvGraphicFramePr>
            <a:graphicFrameLocks noGrp="1"/>
          </p:cNvGraphicFramePr>
          <p:nvPr>
            <p:ph idx="1"/>
            <p:extLst>
              <p:ext uri="{D42A27DB-BD31-4B8C-83A1-F6EECF244321}">
                <p14:modId xmlns:p14="http://schemas.microsoft.com/office/powerpoint/2010/main" val="1554051098"/>
              </p:ext>
            </p:extLst>
          </p:nvPr>
        </p:nvGraphicFramePr>
        <p:xfrm>
          <a:off x="3781368" y="1253254"/>
          <a:ext cx="4629263" cy="2314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图示 5">
            <a:extLst>
              <a:ext uri="{FF2B5EF4-FFF2-40B4-BE49-F238E27FC236}">
                <a16:creationId xmlns:a16="http://schemas.microsoft.com/office/drawing/2014/main" id="{58840709-0BEC-42D8-A2FC-362230448EEA}"/>
              </a:ext>
            </a:extLst>
          </p:cNvPr>
          <p:cNvGraphicFramePr/>
          <p:nvPr>
            <p:extLst>
              <p:ext uri="{D42A27DB-BD31-4B8C-83A1-F6EECF244321}">
                <p14:modId xmlns:p14="http://schemas.microsoft.com/office/powerpoint/2010/main" val="2279333375"/>
              </p:ext>
            </p:extLst>
          </p:nvPr>
        </p:nvGraphicFramePr>
        <p:xfrm>
          <a:off x="3534623" y="3793490"/>
          <a:ext cx="5122751" cy="168365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内容占位符 4">
            <a:extLst>
              <a:ext uri="{FF2B5EF4-FFF2-40B4-BE49-F238E27FC236}">
                <a16:creationId xmlns:a16="http://schemas.microsoft.com/office/drawing/2014/main" id="{7A7376C9-8AFD-449C-9A71-E8527F73EA89}"/>
              </a:ext>
            </a:extLst>
          </p:cNvPr>
          <p:cNvSpPr txBox="1">
            <a:spLocks/>
          </p:cNvSpPr>
          <p:nvPr/>
        </p:nvSpPr>
        <p:spPr>
          <a:xfrm>
            <a:off x="1296919" y="5847080"/>
            <a:ext cx="9503159" cy="84328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5" name="内容占位符 4">
            <a:extLst>
              <a:ext uri="{FF2B5EF4-FFF2-40B4-BE49-F238E27FC236}">
                <a16:creationId xmlns:a16="http://schemas.microsoft.com/office/drawing/2014/main" id="{A23CA599-D336-44AB-BBE0-372FF3F1A4FD}"/>
              </a:ext>
            </a:extLst>
          </p:cNvPr>
          <p:cNvSpPr txBox="1">
            <a:spLocks/>
          </p:cNvSpPr>
          <p:nvPr/>
        </p:nvSpPr>
        <p:spPr>
          <a:xfrm>
            <a:off x="3445636" y="5702772"/>
            <a:ext cx="2543070" cy="583474"/>
          </a:xfrm>
          <a:prstGeom prst="rect">
            <a:avLst/>
          </a:prstGeom>
        </p:spPr>
        <p:txBody>
          <a:bodyPr vert="horz" lIns="45720" tIns="45720" rIns="45720" bIns="45720" rtlCol="0">
            <a:normAutofit fontScale="6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文件名避免如下字符</a:t>
            </a:r>
            <a:endParaRPr lang="en-US" altLang="zh-CN" dirty="0"/>
          </a:p>
          <a:p>
            <a:r>
              <a:rPr lang="zh-CN" altLang="en-US" dirty="0"/>
              <a:t>* </a:t>
            </a:r>
            <a:r>
              <a:rPr lang="en-US" altLang="zh-CN" dirty="0"/>
              <a:t>?</a:t>
            </a:r>
            <a:r>
              <a:rPr lang="zh-CN" altLang="en-US" dirty="0"/>
              <a:t> </a:t>
            </a:r>
            <a:r>
              <a:rPr lang="en-US" altLang="zh-CN" dirty="0"/>
              <a:t>&lt; &gt; ; &amp; ! [ ] | \ ‘ “ ` ( ) { }</a:t>
            </a:r>
            <a:endParaRPr lang="zh-CN" altLang="en-US" dirty="0"/>
          </a:p>
        </p:txBody>
      </p:sp>
    </p:spTree>
    <p:extLst>
      <p:ext uri="{BB962C8B-B14F-4D97-AF65-F5344CB8AC3E}">
        <p14:creationId xmlns:p14="http://schemas.microsoft.com/office/powerpoint/2010/main" val="25654055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16696F8B-1034-44EB-B334-5741F9B1900C}"/>
              </a:ext>
            </a:extLst>
          </p:cNvPr>
          <p:cNvSpPr>
            <a:spLocks noGrp="1"/>
          </p:cNvSpPr>
          <p:nvPr>
            <p:ph idx="1"/>
          </p:nvPr>
        </p:nvSpPr>
        <p:spPr>
          <a:xfrm>
            <a:off x="662517" y="1097534"/>
            <a:ext cx="9720073" cy="416560"/>
          </a:xfrm>
        </p:spPr>
        <p:txBody>
          <a:bodyPr/>
          <a:lstStyle/>
          <a:p>
            <a:r>
              <a:rPr lang="zh-CN" altLang="en-US" dirty="0"/>
              <a:t>定义了</a:t>
            </a:r>
            <a:r>
              <a:rPr lang="en-US" altLang="zh-CN" dirty="0"/>
              <a:t>Linux</a:t>
            </a:r>
            <a:r>
              <a:rPr lang="zh-CN" altLang="en-US" dirty="0"/>
              <a:t>操作系统中的主要目录及目录内容</a:t>
            </a:r>
          </a:p>
        </p:txBody>
      </p:sp>
      <p:graphicFrame>
        <p:nvGraphicFramePr>
          <p:cNvPr id="7" name="表格 6">
            <a:extLst>
              <a:ext uri="{FF2B5EF4-FFF2-40B4-BE49-F238E27FC236}">
                <a16:creationId xmlns:a16="http://schemas.microsoft.com/office/drawing/2014/main" id="{0E72B5AF-BCB7-4DBF-B504-7669082D6BBB}"/>
              </a:ext>
            </a:extLst>
          </p:cNvPr>
          <p:cNvGraphicFramePr>
            <a:graphicFrameLocks noGrp="1"/>
          </p:cNvGraphicFramePr>
          <p:nvPr>
            <p:extLst>
              <p:ext uri="{D42A27DB-BD31-4B8C-83A1-F6EECF244321}">
                <p14:modId xmlns:p14="http://schemas.microsoft.com/office/powerpoint/2010/main" val="4144946626"/>
              </p:ext>
            </p:extLst>
          </p:nvPr>
        </p:nvGraphicFramePr>
        <p:xfrm>
          <a:off x="1064377" y="1822318"/>
          <a:ext cx="10063246" cy="4200118"/>
        </p:xfrm>
        <a:graphic>
          <a:graphicData uri="http://schemas.openxmlformats.org/drawingml/2006/table">
            <a:tbl>
              <a:tblPr/>
              <a:tblGrid>
                <a:gridCol w="1453877">
                  <a:extLst>
                    <a:ext uri="{9D8B030D-6E8A-4147-A177-3AD203B41FA5}">
                      <a16:colId xmlns:a16="http://schemas.microsoft.com/office/drawing/2014/main" val="3516960414"/>
                    </a:ext>
                  </a:extLst>
                </a:gridCol>
                <a:gridCol w="8609369">
                  <a:extLst>
                    <a:ext uri="{9D8B030D-6E8A-4147-A177-3AD203B41FA5}">
                      <a16:colId xmlns:a16="http://schemas.microsoft.com/office/drawing/2014/main" val="230926091"/>
                    </a:ext>
                  </a:extLst>
                </a:gridCol>
              </a:tblGrid>
              <a:tr h="73140">
                <a:tc>
                  <a:txBody>
                    <a:bodyPr/>
                    <a:lstStyle/>
                    <a:p>
                      <a:pPr algn="ctr"/>
                      <a:r>
                        <a:rPr lang="zh-CN" altLang="en-US" sz="1600" dirty="0">
                          <a:effectLst/>
                          <a:latin typeface="微软雅黑" panose="020B0503020204020204" pitchFamily="34" charset="-122"/>
                          <a:ea typeface="微软雅黑" panose="020B0503020204020204" pitchFamily="34" charset="-122"/>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335564455"/>
                  </a:ext>
                </a:extLst>
              </a:tr>
              <a:tr h="73140">
                <a:tc>
                  <a:txBody>
                    <a:bodyPr/>
                    <a:lstStyle/>
                    <a:p>
                      <a:r>
                        <a:rPr lang="en-US" altLang="zh-CN"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zh-CN" altLang="en-US" sz="1600" i="0" dirty="0">
                          <a:solidFill>
                            <a:schemeClr val="tx1"/>
                          </a:solidFill>
                          <a:effectLst/>
                          <a:latin typeface="微软雅黑" panose="020B0503020204020204" pitchFamily="34" charset="-122"/>
                          <a:ea typeface="微软雅黑" panose="020B0503020204020204" pitchFamily="34" charset="-122"/>
                        </a:rPr>
                        <a:t>第一层次结构的根、整个文件系统层次结构的</a:t>
                      </a:r>
                      <a:r>
                        <a:rPr lang="zh-CN" altLang="en-US" sz="1600" i="0" u="none" strike="noStrike" dirty="0">
                          <a:solidFill>
                            <a:schemeClr val="tx1"/>
                          </a:solidFill>
                          <a:effectLst/>
                          <a:latin typeface="微软雅黑" panose="020B0503020204020204" pitchFamily="34" charset="-122"/>
                          <a:ea typeface="微软雅黑" panose="020B0503020204020204" pitchFamily="34" charset="-122"/>
                        </a:rPr>
                        <a:t>根目录</a:t>
                      </a:r>
                      <a:r>
                        <a:rPr lang="zh-CN" altLang="en-US" sz="1600" i="0" dirty="0">
                          <a:solidFill>
                            <a:schemeClr val="tx1"/>
                          </a:solidFill>
                          <a:effectLst/>
                          <a:latin typeface="微软雅黑" panose="020B0503020204020204" pitchFamily="34" charset="-122"/>
                          <a:ea typeface="微软雅黑" panose="020B0503020204020204" pitchFamily="34" charset="-122"/>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020534338"/>
                  </a:ext>
                </a:extLst>
              </a:tr>
              <a:tr h="127996">
                <a:tc>
                  <a:txBody>
                    <a:bodyPr/>
                    <a:lstStyle/>
                    <a:p>
                      <a:r>
                        <a:rPr lang="en-US" sz="1800" dirty="0">
                          <a:solidFill>
                            <a:schemeClr val="tx1"/>
                          </a:solidFill>
                          <a:effectLst/>
                          <a:latin typeface="Consolas" panose="020B0609020204030204" pitchFamily="49" charset="0"/>
                        </a:rPr>
                        <a:t>/bin/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需要在单用户模式可用的必要命令（可执行文件）；面向所有用户，例如：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cp</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705361"/>
                  </a:ext>
                </a:extLst>
              </a:tr>
              <a:tr h="73140">
                <a:tc>
                  <a:txBody>
                    <a:bodyPr/>
                    <a:lstStyle/>
                    <a:p>
                      <a:r>
                        <a:rPr lang="en-US" sz="1800" u="none" strike="noStrike" dirty="0">
                          <a:solidFill>
                            <a:schemeClr val="tx1"/>
                          </a:solidFill>
                          <a:effectLst/>
                          <a:latin typeface="Consolas" panose="020B0609020204030204" pitchFamily="49" charset="0"/>
                        </a:rPr>
                        <a:t>/boot/</a:t>
                      </a:r>
                      <a:endParaRPr lang="en-US" sz="1800" dirty="0">
                        <a:solidFill>
                          <a:schemeClr val="tx1"/>
                        </a:solidFill>
                        <a:effectLst/>
                        <a:latin typeface="Consolas" panose="020B0609020204030204" pitchFamily="49" charset="0"/>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引导程序文件，例如：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kernel</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initrd</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；时常是一个单独的分区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397111401"/>
                  </a:ext>
                </a:extLst>
              </a:tr>
              <a:tr h="73140">
                <a:tc>
                  <a:txBody>
                    <a:bodyPr/>
                    <a:lstStyle/>
                    <a:p>
                      <a:r>
                        <a:rPr lang="en-US" sz="1800">
                          <a:solidFill>
                            <a:schemeClr val="tx1"/>
                          </a:solidFill>
                          <a:effectLst/>
                          <a:latin typeface="Consolas" panose="020B0609020204030204" pitchFamily="49" charset="0"/>
                        </a:rPr>
                        <a:t>/dev/</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必要设备</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dev/null.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67062086"/>
                  </a:ext>
                </a:extLst>
              </a:tr>
              <a:tr h="457128">
                <a:tc>
                  <a:txBody>
                    <a:bodyPr/>
                    <a:lstStyle/>
                    <a:p>
                      <a:r>
                        <a:rPr lang="en-US" sz="1800" dirty="0">
                          <a:solidFill>
                            <a:schemeClr val="tx1"/>
                          </a:solidFill>
                          <a:effectLst/>
                          <a:latin typeface="Consolas" panose="020B0609020204030204" pitchFamily="49" charset="0"/>
                        </a:rPr>
                        <a:t>/</a:t>
                      </a:r>
                      <a:r>
                        <a:rPr lang="en-US" sz="1800" dirty="0" err="1">
                          <a:solidFill>
                            <a:schemeClr val="tx1"/>
                          </a:solidFill>
                          <a:effectLst/>
                          <a:latin typeface="Consolas" panose="020B0609020204030204" pitchFamily="49" charset="0"/>
                        </a:rPr>
                        <a:t>etc</a:t>
                      </a:r>
                      <a:r>
                        <a:rPr lang="en-US"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特定主机，系统范围内的配置文件。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可编辑的文本配置</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Editable Text Configuration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）或</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扩展工具箱</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Extended Tool Chest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76054412"/>
                  </a:ext>
                </a:extLst>
              </a:tr>
              <a:tr h="127996">
                <a:tc>
                  <a:txBody>
                    <a:bodyPr/>
                    <a:lstStyle/>
                    <a:p>
                      <a:r>
                        <a:rPr lang="en-US" sz="1800" dirty="0">
                          <a:solidFill>
                            <a:schemeClr val="tx1"/>
                          </a:solidFill>
                          <a:effectLst/>
                          <a:latin typeface="Consolas" panose="020B0609020204030204" pitchFamily="49" charset="0"/>
                        </a:rPr>
                        <a:t>/home/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用户的家目录，包含保存的文件、个人设置等，一般为单独的分区。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36634790"/>
                  </a:ext>
                </a:extLst>
              </a:tr>
              <a:tr h="73140">
                <a:tc>
                  <a:txBody>
                    <a:bodyPr/>
                    <a:lstStyle/>
                    <a:p>
                      <a:r>
                        <a:rPr lang="en-US" sz="1800" dirty="0">
                          <a:solidFill>
                            <a:schemeClr val="tx1"/>
                          </a:solidFill>
                          <a:effectLst/>
                          <a:latin typeface="Consolas" panose="020B0609020204030204" pitchFamily="49" charset="0"/>
                        </a:rPr>
                        <a:t>/lib/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/bin/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中二进制文件必要的库文件。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549700608"/>
                  </a:ext>
                </a:extLst>
              </a:tr>
              <a:tr h="73140">
                <a:tc>
                  <a:txBody>
                    <a:bodyPr/>
                    <a:lstStyle/>
                    <a:p>
                      <a:r>
                        <a:rPr lang="en-US" sz="1800" dirty="0">
                          <a:solidFill>
                            <a:schemeClr val="tx1"/>
                          </a:solidFill>
                          <a:effectLst/>
                          <a:latin typeface="Consolas" panose="020B0609020204030204" pitchFamily="49" charset="0"/>
                        </a:rPr>
                        <a:t>/mnt/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临时挂载的文件系统。</a:t>
                      </a:r>
                      <a:endParaRPr lang="en-US" altLang="zh-CN"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091626785"/>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/opt/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可选应用软件包。</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825646393"/>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/proc/</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虚拟文件系统，将内核与进程状态归档为文本文件。例如：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uptime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network</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Linux</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中，对应</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Procfs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格式挂载。</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948925428"/>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/root/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超级用户的家目录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05620292"/>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必要的系统二进制文件，例如：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init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ip</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mount。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752857715"/>
                  </a:ext>
                </a:extLst>
              </a:tr>
            </a:tbl>
          </a:graphicData>
        </a:graphic>
      </p:graphicFrame>
    </p:spTree>
    <p:extLst>
      <p:ext uri="{BB962C8B-B14F-4D97-AF65-F5344CB8AC3E}">
        <p14:creationId xmlns:p14="http://schemas.microsoft.com/office/powerpoint/2010/main" val="1403125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8" name="表格 7">
            <a:extLst>
              <a:ext uri="{FF2B5EF4-FFF2-40B4-BE49-F238E27FC236}">
                <a16:creationId xmlns:a16="http://schemas.microsoft.com/office/drawing/2014/main" id="{57A15F6E-02EB-45E6-AEF1-DE988734BA8B}"/>
              </a:ext>
            </a:extLst>
          </p:cNvPr>
          <p:cNvGraphicFramePr>
            <a:graphicFrameLocks noGrp="1"/>
          </p:cNvGraphicFramePr>
          <p:nvPr>
            <p:extLst>
              <p:ext uri="{D42A27DB-BD31-4B8C-83A1-F6EECF244321}">
                <p14:modId xmlns:p14="http://schemas.microsoft.com/office/powerpoint/2010/main" val="3644407951"/>
              </p:ext>
            </p:extLst>
          </p:nvPr>
        </p:nvGraphicFramePr>
        <p:xfrm>
          <a:off x="571897" y="1704949"/>
          <a:ext cx="11048206" cy="3845456"/>
        </p:xfrm>
        <a:graphic>
          <a:graphicData uri="http://schemas.openxmlformats.org/drawingml/2006/table">
            <a:tbl>
              <a:tblPr/>
              <a:tblGrid>
                <a:gridCol w="1748222">
                  <a:extLst>
                    <a:ext uri="{9D8B030D-6E8A-4147-A177-3AD203B41FA5}">
                      <a16:colId xmlns:a16="http://schemas.microsoft.com/office/drawing/2014/main" val="3802718190"/>
                    </a:ext>
                  </a:extLst>
                </a:gridCol>
                <a:gridCol w="9299984">
                  <a:extLst>
                    <a:ext uri="{9D8B030D-6E8A-4147-A177-3AD203B41FA5}">
                      <a16:colId xmlns:a16="http://schemas.microsoft.com/office/drawing/2014/main" val="3503848062"/>
                    </a:ext>
                  </a:extLst>
                </a:gridCol>
              </a:tblGrid>
              <a:tr h="290443">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0859526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a:t>
                      </a:r>
                      <a:r>
                        <a:rPr lang="en-US" sz="1800" kern="1200" dirty="0" err="1">
                          <a:solidFill>
                            <a:schemeClr val="tx1"/>
                          </a:solidFill>
                          <a:effectLst/>
                          <a:latin typeface="Consolas" panose="020B0609020204030204" pitchFamily="49" charset="0"/>
                          <a:ea typeface="+mn-ea"/>
                          <a:cs typeface="+mn-cs"/>
                        </a:rPr>
                        <a:t>tmp</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参见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/var/</a:t>
                      </a:r>
                      <a:r>
                        <a:rPr lang="en-US" altLang="zh-CN" sz="1600" i="0" kern="1200" dirty="0" err="1">
                          <a:solidFill>
                            <a:schemeClr val="tx1"/>
                          </a:solidFill>
                          <a:effectLst/>
                          <a:latin typeface="微软雅黑" panose="020B0503020204020204" pitchFamily="34" charset="-122"/>
                          <a:ea typeface="微软雅黑" panose="020B0503020204020204" pitchFamily="34" charset="-122"/>
                          <a:cs typeface="+mn-cs"/>
                        </a:rPr>
                        <a:t>tmp</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，在系统重启时目录中文件不会被保留。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05693389"/>
                  </a:ext>
                </a:extLst>
              </a:tr>
              <a:tr h="570389">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用于存储只读用户数据的第二层次； 包含绝大多数的</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多</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用户工具和应用程序，注意不是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user</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的缩写，而是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"Unix Software Resource"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53674160"/>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非必要可执行文件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在单用户模式中不需要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；面向所有用户。</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27486440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/usr/include/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标准包含文件。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397043279"/>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/usr/bin/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usr/sbin/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中二进制文件的</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hlinkClick r:id="rId3" tooltip="库">
                            <a:extLst>
                              <a:ext uri="{A12FA001-AC4F-418D-AE19-62706E023703}">
                                <ahyp:hlinkClr xmlns:ahyp="http://schemas.microsoft.com/office/drawing/2018/hyperlinkcolor" val="tx"/>
                              </a:ext>
                            </a:extLst>
                          </a:hlinkClick>
                        </a:rPr>
                        <a:t>库</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142908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非必要的系统二进制文件，例如：大量网络服务的守护进程。</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60153959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/usr/share/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体系结构无关（共享）数据。</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66798376"/>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r>
                        <a:rPr lang="en-US" sz="1800" kern="1200" dirty="0" err="1">
                          <a:solidFill>
                            <a:schemeClr val="tx1"/>
                          </a:solidFill>
                          <a:effectLst/>
                          <a:latin typeface="Consolas" panose="020B0609020204030204" pitchFamily="49" charset="0"/>
                          <a:ea typeface="+mn-ea"/>
                          <a:cs typeface="+mn-cs"/>
                        </a:rPr>
                        <a:t>src</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源代码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内核源代码及其头文件。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236104944"/>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/usr/local/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本地数据的第三层次， 具体到本台主机。通常而言有进一步的子目录， 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lib/</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share/.</a:t>
                      </a:r>
                      <a:endParaRPr lang="zh-CN" altLang="en-US"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891614351"/>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/var/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变量文件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在正常运行的系统中其内容不断变化的文件，如日志，脱机文件和临时电子邮件文件。有时是一个单独的分区。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68986524"/>
                  </a:ext>
                </a:extLst>
              </a:tr>
            </a:tbl>
          </a:graphicData>
        </a:graphic>
      </p:graphicFrame>
    </p:spTree>
    <p:extLst>
      <p:ext uri="{BB962C8B-B14F-4D97-AF65-F5344CB8AC3E}">
        <p14:creationId xmlns:p14="http://schemas.microsoft.com/office/powerpoint/2010/main" val="36991392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596669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文件与目录管理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56547" y="245423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03</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48440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6720583" cy="627634"/>
          </a:xfrm>
        </p:spPr>
        <p:txBody>
          <a:bodyPr rtlCol="0">
            <a:normAutofit/>
          </a:bodyPr>
          <a:lstStyle/>
          <a:p>
            <a:r>
              <a:rPr lang="en-US" altLang="zh-CN" sz="3200" cap="none" dirty="0"/>
              <a:t>pwd </a:t>
            </a:r>
            <a:r>
              <a:rPr lang="zh-CN" altLang="en-US" sz="3200" cap="none" dirty="0"/>
              <a:t>（</a:t>
            </a:r>
            <a:r>
              <a:rPr lang="en-US" altLang="zh-CN" sz="3200" cap="none" dirty="0">
                <a:solidFill>
                  <a:srgbClr val="FFC000"/>
                </a:solidFill>
              </a:rPr>
              <a:t>p</a:t>
            </a:r>
            <a:r>
              <a:rPr lang="en-US" altLang="zh-CN" sz="3200" cap="none" dirty="0"/>
              <a:t>rint </a:t>
            </a:r>
            <a:r>
              <a:rPr lang="en-US" altLang="zh-CN" sz="3200" cap="none" dirty="0">
                <a:solidFill>
                  <a:srgbClr val="FFC000"/>
                </a:solidFill>
              </a:rPr>
              <a:t>w</a:t>
            </a:r>
            <a:r>
              <a:rPr lang="en-US" altLang="zh-CN" sz="3200" cap="none" dirty="0"/>
              <a:t>orking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5524180" y="2338212"/>
            <a:ext cx="1143637" cy="707886"/>
          </a:xfrm>
          <a:prstGeom prst="rect">
            <a:avLst/>
          </a:prstGeom>
          <a:noFill/>
        </p:spPr>
        <p:txBody>
          <a:bodyPr wrap="square" rtlCol="0">
            <a:spAutoFit/>
          </a:bodyPr>
          <a:lstStyle/>
          <a:p>
            <a:pPr algn="just"/>
            <a:r>
              <a:rPr lang="en-US" altLang="zh-CN" sz="4000" dirty="0">
                <a:latin typeface="Consolas" panose="020B0609020204030204" pitchFamily="49" charset="0"/>
              </a:rPr>
              <a:t>pwd</a:t>
            </a:r>
            <a:endParaRPr lang="zh-CN" altLang="en-US" sz="4000" dirty="0">
              <a:latin typeface="Consolas" panose="020B0609020204030204" pitchFamily="49" charset="0"/>
            </a:endParaRPr>
          </a:p>
        </p:txBody>
      </p:sp>
      <p:sp>
        <p:nvSpPr>
          <p:cNvPr id="6" name="文本框 5">
            <a:extLst>
              <a:ext uri="{FF2B5EF4-FFF2-40B4-BE49-F238E27FC236}">
                <a16:creationId xmlns:a16="http://schemas.microsoft.com/office/drawing/2014/main" id="{77DB9855-FCF9-4C80-B078-48893C85AE0F}"/>
              </a:ext>
            </a:extLst>
          </p:cNvPr>
          <p:cNvSpPr txBox="1"/>
          <p:nvPr/>
        </p:nvSpPr>
        <p:spPr>
          <a:xfrm>
            <a:off x="4567315" y="3917831"/>
            <a:ext cx="305736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打印当前工作路径</a:t>
            </a:r>
          </a:p>
        </p:txBody>
      </p:sp>
    </p:spTree>
    <p:extLst>
      <p:ext uri="{BB962C8B-B14F-4D97-AF65-F5344CB8AC3E}">
        <p14:creationId xmlns:p14="http://schemas.microsoft.com/office/powerpoint/2010/main" val="2563163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mkdir </a:t>
            </a:r>
            <a:r>
              <a:rPr lang="zh-CN" altLang="en-US" sz="3200" cap="none" dirty="0"/>
              <a:t>（</a:t>
            </a:r>
            <a:r>
              <a:rPr lang="en-US" altLang="zh-CN" sz="3200" cap="none" dirty="0">
                <a:solidFill>
                  <a:srgbClr val="FFC000"/>
                </a:solidFill>
              </a:rPr>
              <a:t>m</a:t>
            </a:r>
            <a:r>
              <a:rPr lang="en-US" altLang="zh-CN" sz="3200" cap="none" dirty="0"/>
              <a:t>a</a:t>
            </a:r>
            <a:r>
              <a:rPr lang="en-US" altLang="zh-CN" sz="3200" cap="none" dirty="0">
                <a:solidFill>
                  <a:srgbClr val="FFC000"/>
                </a:solidFill>
              </a:rPr>
              <a:t>k</a:t>
            </a:r>
            <a:r>
              <a:rPr lang="en-US" altLang="zh-CN" sz="3200" cap="none" dirty="0"/>
              <a:t>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mkdir [-mp]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99637" y="4120788"/>
            <a:ext cx="5298314"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：直接配置目录的权限，不遵守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umask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：递归创建目录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252914" y="2783539"/>
            <a:ext cx="180808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新建目录</a:t>
            </a:r>
          </a:p>
        </p:txBody>
      </p:sp>
    </p:spTree>
    <p:extLst>
      <p:ext uri="{BB962C8B-B14F-4D97-AF65-F5344CB8AC3E}">
        <p14:creationId xmlns:p14="http://schemas.microsoft.com/office/powerpoint/2010/main" val="816076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rmdir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rmdir [-p]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4754942" y="4023737"/>
            <a:ext cx="268211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：递归删除空目录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105800" y="2838812"/>
            <a:ext cx="19803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删除空目录</a:t>
            </a:r>
          </a:p>
        </p:txBody>
      </p:sp>
    </p:spTree>
    <p:extLst>
      <p:ext uri="{BB962C8B-B14F-4D97-AF65-F5344CB8AC3E}">
        <p14:creationId xmlns:p14="http://schemas.microsoft.com/office/powerpoint/2010/main" val="2380810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642123" y="3118743"/>
            <a:ext cx="58721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介绍及安装</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858147" y="243518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858147" y="28356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473771" y="18380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01</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9968208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cp </a:t>
            </a:r>
            <a:r>
              <a:rPr lang="zh-CN" altLang="en-US" sz="3200" cap="none" dirty="0"/>
              <a:t>（</a:t>
            </a:r>
            <a:r>
              <a:rPr lang="en-US" altLang="zh-CN" sz="3200" cap="none" dirty="0">
                <a:solidFill>
                  <a:srgbClr val="FFC000"/>
                </a:solidFill>
              </a:rPr>
              <a:t>c</a:t>
            </a:r>
            <a:r>
              <a:rPr lang="en-US" altLang="zh-CN" sz="3200" cap="none" dirty="0"/>
              <a:t>o</a:t>
            </a:r>
            <a:r>
              <a:rPr lang="en-US" altLang="zh-CN" sz="3200" cap="none" dirty="0">
                <a:solidFill>
                  <a:srgbClr val="FFC000"/>
                </a:solidFill>
              </a:rPr>
              <a:t>p</a:t>
            </a:r>
            <a:r>
              <a:rPr lang="en-US" altLang="zh-CN" sz="3200" cap="none" dirty="0"/>
              <a:t>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850384" y="1668639"/>
            <a:ext cx="8613144" cy="707886"/>
          </a:xfrm>
          <a:prstGeom prst="rect">
            <a:avLst/>
          </a:prstGeom>
          <a:noFill/>
        </p:spPr>
        <p:txBody>
          <a:bodyPr wrap="square" rtlCol="0">
            <a:spAutoFit/>
          </a:bodyPr>
          <a:lstStyle/>
          <a:p>
            <a:r>
              <a:rPr lang="en-US" altLang="zh-CN" sz="4000" dirty="0">
                <a:latin typeface="Consolas" panose="020B0609020204030204" pitchFamily="49" charset="0"/>
              </a:rPr>
              <a:t>cp [-</a:t>
            </a:r>
            <a:r>
              <a:rPr lang="en-US" altLang="zh-CN" sz="4000" dirty="0" err="1">
                <a:latin typeface="Consolas" panose="020B0609020204030204" pitchFamily="49" charset="0"/>
              </a:rPr>
              <a:t>adfilprsu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7115" y="3621119"/>
            <a:ext cx="8353935" cy="1938992"/>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：递归赋值，用于目录的复制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sysbo</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）：复制成为符号链接文件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）：进行硬链接的链接文件创建，而非复制文件本身</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permission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）：连同文件的属性一起复制，而非默认的属性</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）：若目标文件存在，则覆盖前会进行询问</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）：若目标文件比源文件就才更新目标文件</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335363" y="2737212"/>
            <a:ext cx="1643186"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复制文件</a:t>
            </a:r>
          </a:p>
        </p:txBody>
      </p:sp>
    </p:spTree>
    <p:extLst>
      <p:ext uri="{BB962C8B-B14F-4D97-AF65-F5344CB8AC3E}">
        <p14:creationId xmlns:p14="http://schemas.microsoft.com/office/powerpoint/2010/main" val="12868664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15967" y="1563430"/>
            <a:ext cx="5560066" cy="707886"/>
          </a:xfrm>
          <a:prstGeom prst="rect">
            <a:avLst/>
          </a:prstGeom>
          <a:noFill/>
        </p:spPr>
        <p:txBody>
          <a:bodyPr wrap="square" rtlCol="0">
            <a:spAutoFit/>
          </a:bodyPr>
          <a:lstStyle/>
          <a:p>
            <a:r>
              <a:rPr lang="en-US" altLang="zh-CN" sz="4000" dirty="0">
                <a:latin typeface="Consolas" panose="020B0609020204030204" pitchFamily="49" charset="0"/>
              </a:rPr>
              <a:t>rm [-fir] </a:t>
            </a:r>
            <a:r>
              <a:rPr lang="zh-CN" altLang="en-US" sz="4000" dirty="0">
                <a:latin typeface="微软雅黑" panose="020B0503020204020204" pitchFamily="34" charset="-122"/>
                <a:ea typeface="微软雅黑" panose="020B0503020204020204" pitchFamily="34" charset="-122"/>
              </a:rPr>
              <a:t>文件</a:t>
            </a:r>
            <a:r>
              <a:rPr lang="en-US" altLang="zh-CN" sz="4000" dirty="0">
                <a:latin typeface="微软雅黑" panose="020B0503020204020204" pitchFamily="34" charset="-122"/>
                <a:ea typeface="微软雅黑" panose="020B0503020204020204" pitchFamily="34" charset="-122"/>
              </a:rPr>
              <a:t> / </a:t>
            </a:r>
            <a:r>
              <a:rPr lang="zh-CN" altLang="en-US" sz="4000" dirty="0">
                <a:latin typeface="微软雅黑" panose="020B0503020204020204" pitchFamily="34" charset="-122"/>
                <a:ea typeface="微软雅黑" panose="020B0503020204020204" pitchFamily="34" charset="-122"/>
              </a:rPr>
              <a:t>目录</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68115" y="3621118"/>
            <a:ext cx="7558913" cy="1015663"/>
          </a:xfrm>
          <a:prstGeom prst="rect">
            <a:avLst/>
          </a:prstGeom>
          <a:noFill/>
        </p:spPr>
        <p:txBody>
          <a:bodyPr wrap="square" rtlCol="0">
            <a:spAutoFit/>
          </a:bodyPr>
          <a:lstStyle/>
          <a:p>
            <a:r>
              <a:rPr lang="en-US" altLang="zh-CN" sz="2000" spc="120" dirty="0">
                <a:solidFill>
                  <a:srgbClr val="FF5050"/>
                </a:solidFill>
                <a:latin typeface="微软雅黑" panose="020B0503020204020204" pitchFamily="34" charset="-122"/>
                <a:ea typeface="微软雅黑" panose="020B0503020204020204" pitchFamily="34" charset="-122"/>
              </a:rPr>
              <a:t>-f </a:t>
            </a:r>
            <a:r>
              <a:rPr lang="zh-CN" altLang="en-US" sz="2000" spc="120" dirty="0">
                <a:solidFill>
                  <a:srgbClr val="FF5050"/>
                </a:solidFill>
                <a:latin typeface="微软雅黑" panose="020B0503020204020204" pitchFamily="34" charset="-122"/>
                <a:ea typeface="微软雅黑" panose="020B0503020204020204" pitchFamily="34" charset="-122"/>
              </a:rPr>
              <a:t>（</a:t>
            </a:r>
            <a:r>
              <a:rPr lang="en-US" altLang="zh-CN" sz="2000" spc="120" dirty="0">
                <a:solidFill>
                  <a:srgbClr val="FF5050"/>
                </a:solidFill>
                <a:latin typeface="微软雅黑" panose="020B0503020204020204" pitchFamily="34" charset="-122"/>
                <a:ea typeface="微软雅黑" panose="020B0503020204020204" pitchFamily="34" charset="-122"/>
              </a:rPr>
              <a:t>force</a:t>
            </a:r>
            <a:r>
              <a:rPr lang="zh-CN" altLang="en-US" sz="2000" spc="120" dirty="0">
                <a:solidFill>
                  <a:srgbClr val="FF5050"/>
                </a:solidFill>
                <a:latin typeface="微软雅黑" panose="020B0503020204020204" pitchFamily="34" charset="-122"/>
                <a:ea typeface="微软雅黑" panose="020B0503020204020204" pitchFamily="34" charset="-122"/>
              </a:rPr>
              <a:t>）：忽略不存在的文件，不出现告警信息</a:t>
            </a:r>
            <a:endParaRPr lang="en-US" altLang="zh-CN" sz="2000" spc="120" dirty="0">
              <a:solidFill>
                <a:srgbClr val="FF5050"/>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）：删除前询问用户是否执行该操作</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rgbClr val="FF5050"/>
                </a:solidFill>
                <a:latin typeface="微软雅黑" panose="020B0503020204020204" pitchFamily="34" charset="-122"/>
                <a:ea typeface="微软雅黑" panose="020B0503020204020204" pitchFamily="34" charset="-122"/>
              </a:rPr>
              <a:t>-r </a:t>
            </a:r>
            <a:r>
              <a:rPr lang="zh-CN" altLang="en-US" sz="2000" spc="120" dirty="0">
                <a:solidFill>
                  <a:srgbClr val="FF5050"/>
                </a:solidFill>
                <a:latin typeface="微软雅黑" panose="020B0503020204020204" pitchFamily="34" charset="-122"/>
                <a:ea typeface="微软雅黑" panose="020B0503020204020204" pitchFamily="34" charset="-122"/>
              </a:rPr>
              <a:t>（）：递归删除，常用于删除目录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05089" y="2684607"/>
            <a:ext cx="2703738"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移除文件或目录</a:t>
            </a:r>
          </a:p>
        </p:txBody>
      </p:sp>
    </p:spTree>
    <p:extLst>
      <p:ext uri="{BB962C8B-B14F-4D97-AF65-F5344CB8AC3E}">
        <p14:creationId xmlns:p14="http://schemas.microsoft.com/office/powerpoint/2010/main" val="26479703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mv </a:t>
            </a:r>
            <a:r>
              <a:rPr lang="zh-CN" altLang="en-US" sz="3200" cap="none" dirty="0"/>
              <a:t>（</a:t>
            </a:r>
            <a:r>
              <a:rPr lang="en-US" altLang="zh-CN" sz="3200" cap="none" dirty="0">
                <a:solidFill>
                  <a:srgbClr val="FFC000"/>
                </a:solidFill>
              </a:rPr>
              <a:t>m</a:t>
            </a:r>
            <a:r>
              <a:rPr lang="en-US" altLang="zh-CN" sz="3200" cap="none" dirty="0"/>
              <a:t>o</a:t>
            </a:r>
            <a:r>
              <a:rPr lang="en-US" altLang="zh-CN" sz="3200" cap="none" dirty="0">
                <a:solidFill>
                  <a:srgbClr val="FFC000"/>
                </a:solidFill>
              </a:rPr>
              <a:t>v</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94298" y="1668639"/>
            <a:ext cx="6925316" cy="707886"/>
          </a:xfrm>
          <a:prstGeom prst="rect">
            <a:avLst/>
          </a:prstGeom>
          <a:noFill/>
        </p:spPr>
        <p:txBody>
          <a:bodyPr wrap="square" rtlCol="0">
            <a:spAutoFit/>
          </a:bodyPr>
          <a:lstStyle/>
          <a:p>
            <a:r>
              <a:rPr lang="en-US" altLang="zh-CN" sz="4000" dirty="0">
                <a:latin typeface="Consolas" panose="020B0609020204030204" pitchFamily="49" charset="0"/>
              </a:rPr>
              <a:t>mv [-</a:t>
            </a:r>
            <a:r>
              <a:rPr lang="en-US" altLang="zh-CN" sz="4000" dirty="0" err="1">
                <a:latin typeface="Consolas" panose="020B0609020204030204" pitchFamily="49" charset="0"/>
              </a:rPr>
              <a:t>fiu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353935"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force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）：不出现交互信息，若存在同名文件直接覆盖</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）：覆盖同名文件前询问用户是否执行该操作</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）：若原文件修改新于目标文件，则覆盖</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506637" y="2686020"/>
            <a:ext cx="330063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移动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重命名 文件</a:t>
            </a:r>
          </a:p>
        </p:txBody>
      </p:sp>
    </p:spTree>
    <p:extLst>
      <p:ext uri="{BB962C8B-B14F-4D97-AF65-F5344CB8AC3E}">
        <p14:creationId xmlns:p14="http://schemas.microsoft.com/office/powerpoint/2010/main" val="2402598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touch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84678" y="1639449"/>
            <a:ext cx="5422644" cy="707886"/>
          </a:xfrm>
          <a:prstGeom prst="rect">
            <a:avLst/>
          </a:prstGeom>
          <a:noFill/>
        </p:spPr>
        <p:txBody>
          <a:bodyPr wrap="square" rtlCol="0">
            <a:spAutoFit/>
          </a:bodyPr>
          <a:lstStyle/>
          <a:p>
            <a:r>
              <a:rPr lang="en-US" altLang="zh-CN" sz="4000" dirty="0">
                <a:latin typeface="Consolas" panose="020B0609020204030204" pitchFamily="49" charset="0"/>
              </a:rPr>
              <a:t>touch [-</a:t>
            </a:r>
            <a:r>
              <a:rPr lang="en-US" altLang="zh-CN" sz="4000" dirty="0" err="1">
                <a:latin typeface="Consolas" panose="020B0609020204030204" pitchFamily="49" charset="0"/>
              </a:rPr>
              <a:t>acdmt</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684207" y="3648761"/>
            <a:ext cx="6823585"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）：修改文件的修改时间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）：欲修改的时间，格式为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yyMMddhhmm</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3889076" y="2736438"/>
            <a:ext cx="453576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创建新文件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修改文件时间</a:t>
            </a:r>
          </a:p>
        </p:txBody>
      </p:sp>
    </p:spTree>
    <p:extLst>
      <p:ext uri="{BB962C8B-B14F-4D97-AF65-F5344CB8AC3E}">
        <p14:creationId xmlns:p14="http://schemas.microsoft.com/office/powerpoint/2010/main" val="4986478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文件的三个时间</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D2D4B21E-0611-4244-A5FF-2D734B7DE752}"/>
              </a:ext>
            </a:extLst>
          </p:cNvPr>
          <p:cNvSpPr txBox="1"/>
          <p:nvPr/>
        </p:nvSpPr>
        <p:spPr>
          <a:xfrm>
            <a:off x="3562292" y="2040194"/>
            <a:ext cx="3477135"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文件内容数据被修改的时间</a:t>
            </a:r>
          </a:p>
        </p:txBody>
      </p:sp>
      <p:sp>
        <p:nvSpPr>
          <p:cNvPr id="6" name="文本框 5">
            <a:extLst>
              <a:ext uri="{FF2B5EF4-FFF2-40B4-BE49-F238E27FC236}">
                <a16:creationId xmlns:a16="http://schemas.microsoft.com/office/drawing/2014/main" id="{B634ADB5-6454-49C2-9C1F-0892F9A6A282}"/>
              </a:ext>
            </a:extLst>
          </p:cNvPr>
          <p:cNvSpPr txBox="1"/>
          <p:nvPr/>
        </p:nvSpPr>
        <p:spPr>
          <a:xfrm>
            <a:off x="2945138" y="1426301"/>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modification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mtime</a:t>
            </a:r>
            <a:r>
              <a:rPr lang="zh-CN" altLang="en-US" sz="2800" dirty="0">
                <a:latin typeface="微软雅黑" panose="020B0503020204020204" pitchFamily="34" charset="-122"/>
                <a:ea typeface="微软雅黑" panose="020B0503020204020204" pitchFamily="34" charset="-122"/>
              </a:rPr>
              <a:t>）</a:t>
            </a:r>
          </a:p>
        </p:txBody>
      </p:sp>
      <p:sp>
        <p:nvSpPr>
          <p:cNvPr id="7" name="文本框 6">
            <a:extLst>
              <a:ext uri="{FF2B5EF4-FFF2-40B4-BE49-F238E27FC236}">
                <a16:creationId xmlns:a16="http://schemas.microsoft.com/office/drawing/2014/main" id="{8A0F5016-DE96-407F-8A51-C5D9D2385326}"/>
              </a:ext>
            </a:extLst>
          </p:cNvPr>
          <p:cNvSpPr txBox="1"/>
          <p:nvPr/>
        </p:nvSpPr>
        <p:spPr>
          <a:xfrm>
            <a:off x="2945138" y="295457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status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ctime</a:t>
            </a:r>
            <a:r>
              <a:rPr lang="zh-CN" altLang="en-US" sz="2800" dirty="0">
                <a:latin typeface="微软雅黑" panose="020B0503020204020204" pitchFamily="34" charset="-122"/>
                <a:ea typeface="微软雅黑" panose="020B0503020204020204" pitchFamily="34" charset="-122"/>
              </a:rPr>
              <a:t>）</a:t>
            </a:r>
          </a:p>
        </p:txBody>
      </p:sp>
      <p:sp>
        <p:nvSpPr>
          <p:cNvPr id="10" name="文本框 9">
            <a:extLst>
              <a:ext uri="{FF2B5EF4-FFF2-40B4-BE49-F238E27FC236}">
                <a16:creationId xmlns:a16="http://schemas.microsoft.com/office/drawing/2014/main" id="{F565C9D0-2678-4CCD-8FA3-65C65CDFAA24}"/>
              </a:ext>
            </a:extLst>
          </p:cNvPr>
          <p:cNvSpPr txBox="1"/>
          <p:nvPr/>
        </p:nvSpPr>
        <p:spPr>
          <a:xfrm>
            <a:off x="3562292" y="3907284"/>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文件的权限、属性被修改的时间</a:t>
            </a:r>
          </a:p>
        </p:txBody>
      </p:sp>
      <p:sp>
        <p:nvSpPr>
          <p:cNvPr id="11" name="文本框 10">
            <a:extLst>
              <a:ext uri="{FF2B5EF4-FFF2-40B4-BE49-F238E27FC236}">
                <a16:creationId xmlns:a16="http://schemas.microsoft.com/office/drawing/2014/main" id="{68524680-5DBC-4FC0-9DCD-13DE47EB2FD8}"/>
              </a:ext>
            </a:extLst>
          </p:cNvPr>
          <p:cNvSpPr txBox="1"/>
          <p:nvPr/>
        </p:nvSpPr>
        <p:spPr>
          <a:xfrm>
            <a:off x="2945138" y="491672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access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atime</a:t>
            </a:r>
            <a:r>
              <a:rPr lang="zh-CN" altLang="en-US" sz="2800" dirty="0">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2A00755F-8DAF-4EFD-970F-9C783BE07032}"/>
              </a:ext>
            </a:extLst>
          </p:cNvPr>
          <p:cNvSpPr txBox="1"/>
          <p:nvPr/>
        </p:nvSpPr>
        <p:spPr>
          <a:xfrm>
            <a:off x="3562292" y="5784537"/>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文件最后被读取的时间</a:t>
            </a:r>
          </a:p>
        </p:txBody>
      </p:sp>
    </p:spTree>
    <p:extLst>
      <p:ext uri="{BB962C8B-B14F-4D97-AF65-F5344CB8AC3E}">
        <p14:creationId xmlns:p14="http://schemas.microsoft.com/office/powerpoint/2010/main" val="4094871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cat</a:t>
            </a:r>
            <a:r>
              <a:rPr lang="zh-CN" altLang="en-US" sz="3200" cap="none" dirty="0"/>
              <a:t>（</a:t>
            </a:r>
            <a:r>
              <a:rPr lang="en-US" altLang="zh-CN" sz="3200" cap="none" dirty="0">
                <a:solidFill>
                  <a:srgbClr val="FFC000"/>
                </a:solidFill>
              </a:rPr>
              <a:t>c</a:t>
            </a:r>
            <a:r>
              <a:rPr lang="en-US" altLang="zh-CN" sz="3200" cap="none" dirty="0"/>
              <a:t>on</a:t>
            </a:r>
            <a:r>
              <a:rPr lang="en-US" altLang="zh-CN" sz="3200" cap="none" dirty="0">
                <a:solidFill>
                  <a:srgbClr val="FFC000"/>
                </a:solidFill>
              </a:rPr>
              <a:t>cat</a:t>
            </a:r>
            <a:r>
              <a:rPr lang="en-US" altLang="zh-CN" sz="3200" cap="none" dirty="0"/>
              <a:t>en</a:t>
            </a:r>
            <a:r>
              <a:rPr lang="en-US" altLang="zh-CN" sz="3200" cap="none" dirty="0">
                <a:solidFill>
                  <a:srgbClr val="FFC000"/>
                </a:solidFill>
              </a:rPr>
              <a:t>at</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091234" y="1694831"/>
            <a:ext cx="6009531" cy="707886"/>
          </a:xfrm>
          <a:prstGeom prst="rect">
            <a:avLst/>
          </a:prstGeom>
          <a:noFill/>
        </p:spPr>
        <p:txBody>
          <a:bodyPr wrap="square" rtlCol="0">
            <a:spAutoFit/>
          </a:bodyPr>
          <a:lstStyle/>
          <a:p>
            <a:r>
              <a:rPr lang="en-US" altLang="zh-CN" sz="4000" dirty="0">
                <a:latin typeface="Consolas" panose="020B0609020204030204" pitchFamily="49" charset="0"/>
              </a:rPr>
              <a:t>cat [-</a:t>
            </a:r>
            <a:r>
              <a:rPr lang="en-US" altLang="zh-CN" sz="4000" dirty="0" err="1">
                <a:latin typeface="Consolas" panose="020B0609020204030204" pitchFamily="49" charset="0"/>
              </a:rPr>
              <a:t>AbEnTv</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文件名</a:t>
            </a:r>
            <a:r>
              <a:rPr lang="en-US" altLang="zh-CN" sz="4000" dirty="0">
                <a:latin typeface="微软雅黑" panose="020B0503020204020204" pitchFamily="34" charset="-122"/>
                <a:ea typeface="微软雅黑" panose="020B0503020204020204" pitchFamily="34" charset="-122"/>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61133" y="3712450"/>
            <a:ext cx="4991647"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）：将换行符显示出来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方式显示出来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-v</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：列出一些不显示的特殊字符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：打印行号</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414324" y="2738404"/>
            <a:ext cx="348526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显示文件的所有内容</a:t>
            </a:r>
          </a:p>
        </p:txBody>
      </p:sp>
      <p:sp>
        <p:nvSpPr>
          <p:cNvPr id="7" name="文本框 6">
            <a:extLst>
              <a:ext uri="{FF2B5EF4-FFF2-40B4-BE49-F238E27FC236}">
                <a16:creationId xmlns:a16="http://schemas.microsoft.com/office/drawing/2014/main" id="{2FE3106F-A4E1-416B-9697-54DC1C5C2D28}"/>
              </a:ext>
            </a:extLst>
          </p:cNvPr>
          <p:cNvSpPr txBox="1"/>
          <p:nvPr/>
        </p:nvSpPr>
        <p:spPr>
          <a:xfrm>
            <a:off x="3922084" y="5711846"/>
            <a:ext cx="481248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：从文件末行反向输出文件内容</a:t>
            </a:r>
          </a:p>
        </p:txBody>
      </p:sp>
    </p:spTree>
    <p:extLst>
      <p:ext uri="{BB962C8B-B14F-4D97-AF65-F5344CB8AC3E}">
        <p14:creationId xmlns:p14="http://schemas.microsoft.com/office/powerpoint/2010/main" val="11046515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more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534056" y="1097534"/>
            <a:ext cx="3111976" cy="707886"/>
          </a:xfrm>
          <a:prstGeom prst="rect">
            <a:avLst/>
          </a:prstGeom>
          <a:noFill/>
        </p:spPr>
        <p:txBody>
          <a:bodyPr wrap="square" rtlCol="0">
            <a:spAutoFit/>
          </a:bodyPr>
          <a:lstStyle/>
          <a:p>
            <a:r>
              <a:rPr lang="en-US" altLang="zh-CN" sz="4000" dirty="0">
                <a:latin typeface="Consolas" panose="020B0609020204030204" pitchFamily="49" charset="0"/>
              </a:rPr>
              <a:t>more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4978118" y="4040066"/>
            <a:ext cx="2865679"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空格键：向下翻页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：向下滚动一行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d</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：向上翻半页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：跳转至首行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：跳转至末行</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263197" y="3145881"/>
            <a:ext cx="378752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一页一页显示文件内容</a:t>
            </a:r>
          </a:p>
        </p:txBody>
      </p:sp>
      <p:sp>
        <p:nvSpPr>
          <p:cNvPr id="7" name="文本框 6">
            <a:extLst>
              <a:ext uri="{FF2B5EF4-FFF2-40B4-BE49-F238E27FC236}">
                <a16:creationId xmlns:a16="http://schemas.microsoft.com/office/drawing/2014/main" id="{B2119077-2743-48C8-8661-A9814CEB330F}"/>
              </a:ext>
            </a:extLst>
          </p:cNvPr>
          <p:cNvSpPr txBox="1"/>
          <p:nvPr/>
        </p:nvSpPr>
        <p:spPr>
          <a:xfrm>
            <a:off x="4600971" y="2061744"/>
            <a:ext cx="3111976" cy="707886"/>
          </a:xfrm>
          <a:prstGeom prst="rect">
            <a:avLst/>
          </a:prstGeom>
          <a:noFill/>
        </p:spPr>
        <p:txBody>
          <a:bodyPr wrap="square" rtlCol="0">
            <a:spAutoFit/>
          </a:bodyPr>
          <a:lstStyle/>
          <a:p>
            <a:r>
              <a:rPr lang="en-US" altLang="zh-CN" sz="4000" dirty="0">
                <a:latin typeface="Consolas" panose="020B0609020204030204" pitchFamily="49" charset="0"/>
              </a:rPr>
              <a:t>less </a:t>
            </a:r>
            <a:r>
              <a:rPr lang="zh-CN" altLang="en-US" sz="4000" dirty="0">
                <a:latin typeface="微软雅黑" panose="020B0503020204020204" pitchFamily="34" charset="-122"/>
                <a:ea typeface="微软雅黑" panose="020B0503020204020204" pitchFamily="34" charset="-122"/>
              </a:rPr>
              <a:t>文件名</a:t>
            </a:r>
          </a:p>
        </p:txBody>
      </p:sp>
    </p:spTree>
    <p:extLst>
      <p:ext uri="{BB962C8B-B14F-4D97-AF65-F5344CB8AC3E}">
        <p14:creationId xmlns:p14="http://schemas.microsoft.com/office/powerpoint/2010/main" val="23719566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tail</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663293" y="1710753"/>
            <a:ext cx="4865411" cy="707886"/>
          </a:xfrm>
          <a:prstGeom prst="rect">
            <a:avLst/>
          </a:prstGeom>
          <a:noFill/>
        </p:spPr>
        <p:txBody>
          <a:bodyPr wrap="square" rtlCol="0">
            <a:spAutoFit/>
          </a:bodyPr>
          <a:lstStyle/>
          <a:p>
            <a:r>
              <a:rPr lang="en-US" altLang="zh-CN" sz="4000" dirty="0">
                <a:latin typeface="Consolas" panose="020B0609020204030204" pitchFamily="49" charset="0"/>
              </a:rPr>
              <a:t>tail [-f]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468853" y="3739745"/>
            <a:ext cx="725429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follow</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）：持续输出文件末尾的内容，直到按下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ctrl-c</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4572315" y="2738404"/>
            <a:ext cx="3169282"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取出文件最后几行</a:t>
            </a:r>
          </a:p>
        </p:txBody>
      </p:sp>
    </p:spTree>
    <p:extLst>
      <p:ext uri="{BB962C8B-B14F-4D97-AF65-F5344CB8AC3E}">
        <p14:creationId xmlns:p14="http://schemas.microsoft.com/office/powerpoint/2010/main" val="39142644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26243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文本编辑器</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29536" y="2431587"/>
            <a:ext cx="1366464"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Text editor</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04</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851081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nano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ED7AE576-5708-4E30-AD57-B0548C829DA0}"/>
              </a:ext>
            </a:extLst>
          </p:cNvPr>
          <p:cNvSpPr/>
          <p:nvPr/>
        </p:nvSpPr>
        <p:spPr>
          <a:xfrm>
            <a:off x="8047630" y="3226642"/>
            <a:ext cx="3716741" cy="923330"/>
          </a:xfrm>
          <a:prstGeom prst="rect">
            <a:avLst/>
          </a:prstGeom>
        </p:spPr>
        <p:txBody>
          <a:bodyPr wrap="square">
            <a:spAutoFit/>
          </a:bodyPr>
          <a:lstStyle/>
          <a:p>
            <a:r>
              <a:rPr lang="en-US" altLang="zh-CN" spc="100" dirty="0">
                <a:solidFill>
                  <a:schemeClr val="tx1">
                    <a:lumMod val="95000"/>
                    <a:lumOff val="5000"/>
                  </a:schemeClr>
                </a:solidFill>
                <a:latin typeface="Microsoft YaHei UI" panose="020B0503020204020204" pitchFamily="34" charset="-122"/>
                <a:ea typeface="Microsoft YaHei UI" panose="020B0503020204020204" pitchFamily="34" charset="-122"/>
                <a:cs typeface="+mj-cs"/>
              </a:rPr>
              <a:t>nano</a:t>
            </a:r>
            <a:r>
              <a:rPr lang="zh-CN" altLang="en-US" dirty="0">
                <a:solidFill>
                  <a:srgbClr val="444444"/>
                </a:solidFill>
                <a:latin typeface="微软雅黑" panose="020B0503020204020204" pitchFamily="34" charset="-122"/>
                <a:ea typeface="微软雅黑" panose="020B0503020204020204" pitchFamily="34" charset="-122"/>
              </a:rPr>
              <a:t>是一个字符终端的文本编辑器，某些</a:t>
            </a:r>
            <a:r>
              <a:rPr lang="en-US" altLang="zh-CN" dirty="0">
                <a:solidFill>
                  <a:srgbClr val="444444"/>
                </a:solidFill>
                <a:latin typeface="微软雅黑" panose="020B0503020204020204" pitchFamily="34" charset="-122"/>
                <a:ea typeface="微软雅黑" panose="020B0503020204020204" pitchFamily="34" charset="-122"/>
              </a:rPr>
              <a:t>Linux</a:t>
            </a:r>
            <a:r>
              <a:rPr lang="zh-CN" altLang="en-US" dirty="0">
                <a:solidFill>
                  <a:srgbClr val="444444"/>
                </a:solidFill>
                <a:latin typeface="微软雅黑" panose="020B0503020204020204" pitchFamily="34" charset="-122"/>
                <a:ea typeface="微软雅黑" panose="020B0503020204020204" pitchFamily="34" charset="-122"/>
              </a:rPr>
              <a:t>发行版的默认编辑器就是</a:t>
            </a:r>
            <a:r>
              <a:rPr lang="en-US" altLang="zh-CN" dirty="0">
                <a:solidFill>
                  <a:srgbClr val="444444"/>
                </a:solidFill>
                <a:latin typeface="微软雅黑" panose="020B0503020204020204" pitchFamily="34" charset="-122"/>
                <a:ea typeface="微软雅黑" panose="020B0503020204020204" pitchFamily="34" charset="-122"/>
              </a:rPr>
              <a:t>nano</a:t>
            </a:r>
            <a:r>
              <a:rPr lang="zh-CN" altLang="en-US" dirty="0">
                <a:solidFill>
                  <a:srgbClr val="444444"/>
                </a:solidFill>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6EDE3B3F-601A-40FD-B7E9-7E5A843033F2}"/>
              </a:ext>
            </a:extLst>
          </p:cNvPr>
          <p:cNvPicPr>
            <a:picLocks noChangeAspect="1"/>
          </p:cNvPicPr>
          <p:nvPr/>
        </p:nvPicPr>
        <p:blipFill>
          <a:blip r:embed="rId3"/>
          <a:stretch>
            <a:fillRect/>
          </a:stretch>
        </p:blipFill>
        <p:spPr>
          <a:xfrm>
            <a:off x="373038" y="1693464"/>
            <a:ext cx="7202051" cy="4294301"/>
          </a:xfrm>
          <a:prstGeom prst="rect">
            <a:avLst/>
          </a:prstGeom>
        </p:spPr>
      </p:pic>
    </p:spTree>
    <p:extLst>
      <p:ext uri="{BB962C8B-B14F-4D97-AF65-F5344CB8AC3E}">
        <p14:creationId xmlns:p14="http://schemas.microsoft.com/office/powerpoint/2010/main" val="3863977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ja-JP" altLang="en-US" sz="3200" dirty="0"/>
              <a:t>是什么</a:t>
            </a:r>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 name="内容占位符 6">
            <a:extLst>
              <a:ext uri="{FF2B5EF4-FFF2-40B4-BE49-F238E27FC236}">
                <a16:creationId xmlns:a16="http://schemas.microsoft.com/office/drawing/2014/main" id="{B25BD8CE-D6F3-427E-A3CE-068A1B58498A}"/>
              </a:ext>
            </a:extLst>
          </p:cNvPr>
          <p:cNvSpPr>
            <a:spLocks noGrp="1"/>
          </p:cNvSpPr>
          <p:nvPr>
            <p:ph idx="1"/>
          </p:nvPr>
        </p:nvSpPr>
        <p:spPr>
          <a:xfrm>
            <a:off x="4524280" y="1544382"/>
            <a:ext cx="6431756" cy="1884618"/>
          </a:xfrm>
          <a:prstGeom prst="rect">
            <a:avLst/>
          </a:prstGeom>
        </p:spPr>
        <p:txBody>
          <a:bodyPr wrap="square">
            <a:spAutoFit/>
          </a:bodyPr>
          <a:lstStyle/>
          <a:p>
            <a:pPr marL="0" indent="0" defTabSz="457200">
              <a:lnSpc>
                <a:spcPct val="150000"/>
              </a:lnSpc>
              <a:buNone/>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是一种自由和开放源码的类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UNIX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操作系统。该操作系统的内核由林纳斯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1991</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日首次发布，在加上用户空间的应用程序之后，成为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a:t>
            </a:r>
          </a:p>
        </p:txBody>
      </p:sp>
      <p:sp>
        <p:nvSpPr>
          <p:cNvPr id="8" name="矩形 7">
            <a:extLst>
              <a:ext uri="{FF2B5EF4-FFF2-40B4-BE49-F238E27FC236}">
                <a16:creationId xmlns:a16="http://schemas.microsoft.com/office/drawing/2014/main" id="{84324FD3-D3CD-448A-93FA-C3BB8BA71C5D}"/>
              </a:ext>
            </a:extLst>
          </p:cNvPr>
          <p:cNvSpPr/>
          <p:nvPr/>
        </p:nvSpPr>
        <p:spPr>
          <a:xfrm>
            <a:off x="4524280" y="4054599"/>
            <a:ext cx="6431756" cy="1884618"/>
          </a:xfrm>
          <a:prstGeom prst="rect">
            <a:avLst/>
          </a:prstGeom>
        </p:spPr>
        <p:txBody>
          <a:bodyPr wrap="square">
            <a:spAutoFit/>
          </a:bodyPr>
          <a:lstStyle/>
          <a:p>
            <a:pPr>
              <a:lnSpc>
                <a:spcPct val="150000"/>
              </a:lnSpc>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严格来说是单指操作系统的内核，因操作系统中包含了许多用户图形接口和其他实用工具。如今</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常用来指基于</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的完整操作系统，内核则改以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内核称之。</a:t>
            </a:r>
          </a:p>
        </p:txBody>
      </p:sp>
      <p:pic>
        <p:nvPicPr>
          <p:cNvPr id="9" name="Picture 8" descr="Tux (mascot) - Wikipedia">
            <a:extLst>
              <a:ext uri="{FF2B5EF4-FFF2-40B4-BE49-F238E27FC236}">
                <a16:creationId xmlns:a16="http://schemas.microsoft.com/office/drawing/2014/main" id="{B9545079-0A71-453F-9FD1-AFB3E2311F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7" y="1950782"/>
            <a:ext cx="2933202" cy="3421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85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B0FF0739-5965-44BE-ACB0-F5A19F3385B0}"/>
              </a:ext>
            </a:extLst>
          </p:cNvPr>
          <p:cNvPicPr>
            <a:picLocks noChangeAspect="1"/>
          </p:cNvPicPr>
          <p:nvPr/>
        </p:nvPicPr>
        <p:blipFill>
          <a:blip r:embed="rId3"/>
          <a:stretch>
            <a:fillRect/>
          </a:stretch>
        </p:blipFill>
        <p:spPr>
          <a:xfrm>
            <a:off x="272532" y="1544628"/>
            <a:ext cx="7155573" cy="4273868"/>
          </a:xfrm>
          <a:prstGeom prst="rect">
            <a:avLst/>
          </a:prstGeom>
        </p:spPr>
      </p:pic>
      <p:sp>
        <p:nvSpPr>
          <p:cNvPr id="8" name="矩形 7">
            <a:extLst>
              <a:ext uri="{FF2B5EF4-FFF2-40B4-BE49-F238E27FC236}">
                <a16:creationId xmlns:a16="http://schemas.microsoft.com/office/drawing/2014/main" id="{31F2ED7F-F9AB-49D7-AB1E-030A51F450F0}"/>
              </a:ext>
            </a:extLst>
          </p:cNvPr>
          <p:cNvSpPr/>
          <p:nvPr/>
        </p:nvSpPr>
        <p:spPr>
          <a:xfrm>
            <a:off x="7738279" y="1907759"/>
            <a:ext cx="3707643" cy="369331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是从</a:t>
            </a:r>
            <a:r>
              <a:rPr lang="en-US" altLang="zh-CN" dirty="0">
                <a:latin typeface="微软雅黑" panose="020B0503020204020204" pitchFamily="34" charset="-122"/>
                <a:ea typeface="微软雅黑" panose="020B0503020204020204" pitchFamily="34" charset="-122"/>
              </a:rPr>
              <a:t>vi</a:t>
            </a:r>
            <a:r>
              <a:rPr lang="zh-CN" altLang="en-US" dirty="0">
                <a:latin typeface="微软雅黑" panose="020B0503020204020204" pitchFamily="34" charset="-122"/>
                <a:ea typeface="微软雅黑" panose="020B0503020204020204" pitchFamily="34" charset="-122"/>
              </a:rPr>
              <a:t>发展出来的一个文本编辑器。其代码补完、编译及错误跳转等方便编程的功能特别丰富，在程序员中被广泛使用。和</a:t>
            </a:r>
            <a:r>
              <a:rPr lang="en-US" altLang="zh-CN" dirty="0">
                <a:latin typeface="微软雅黑" panose="020B0503020204020204" pitchFamily="34" charset="-122"/>
                <a:ea typeface="微软雅黑" panose="020B0503020204020204" pitchFamily="34" charset="-122"/>
              </a:rPr>
              <a:t>Emacs</a:t>
            </a:r>
            <a:r>
              <a:rPr lang="zh-CN" altLang="en-US" dirty="0">
                <a:latin typeface="微软雅黑" panose="020B0503020204020204" pitchFamily="34" charset="-122"/>
                <a:ea typeface="微软雅黑" panose="020B0503020204020204" pitchFamily="34" charset="-122"/>
              </a:rPr>
              <a:t>并列成为类</a:t>
            </a:r>
            <a:r>
              <a:rPr lang="en-US" altLang="zh-CN" dirty="0">
                <a:latin typeface="微软雅黑" panose="020B0503020204020204" pitchFamily="34" charset="-122"/>
                <a:ea typeface="微软雅黑" panose="020B0503020204020204" pitchFamily="34" charset="-122"/>
              </a:rPr>
              <a:t>Unix</a:t>
            </a:r>
            <a:r>
              <a:rPr lang="zh-CN" altLang="en-US" dirty="0">
                <a:latin typeface="微软雅黑" panose="020B0503020204020204" pitchFamily="34" charset="-122"/>
                <a:ea typeface="微软雅黑" panose="020B0503020204020204" pitchFamily="34" charset="-122"/>
              </a:rPr>
              <a:t>系统用户最喜欢的编辑器。</a:t>
            </a:r>
          </a:p>
          <a:p>
            <a:endParaRPr lang="zh-CN" alt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的第一个版本由布莱姆</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米勒在</a:t>
            </a:r>
            <a:r>
              <a:rPr lang="en-US" altLang="zh-CN" dirty="0">
                <a:latin typeface="微软雅黑" panose="020B0503020204020204" pitchFamily="34" charset="-122"/>
                <a:ea typeface="微软雅黑" panose="020B0503020204020204" pitchFamily="34" charset="-122"/>
              </a:rPr>
              <a:t>1991</a:t>
            </a:r>
            <a:r>
              <a:rPr lang="zh-CN" altLang="en-US" dirty="0">
                <a:latin typeface="微软雅黑" panose="020B0503020204020204" pitchFamily="34" charset="-122"/>
                <a:ea typeface="微软雅黑" panose="020B0503020204020204" pitchFamily="34" charset="-122"/>
              </a:rPr>
              <a:t>年发布。最初的简称是</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IMitation</a:t>
            </a:r>
            <a:r>
              <a:rPr lang="zh-CN" altLang="en-US" dirty="0">
                <a:latin typeface="微软雅黑" panose="020B0503020204020204" pitchFamily="34" charset="-122"/>
                <a:ea typeface="微软雅黑" panose="020B0503020204020204" pitchFamily="34" charset="-122"/>
              </a:rPr>
              <a:t>，随着功能的不断增加，正式名称改成了</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IMproved</a:t>
            </a:r>
            <a:r>
              <a:rPr lang="zh-CN" altLang="en-US" dirty="0">
                <a:latin typeface="微软雅黑" panose="020B0503020204020204" pitchFamily="34" charset="-122"/>
                <a:ea typeface="微软雅黑" panose="020B0503020204020204" pitchFamily="34" charset="-122"/>
              </a:rPr>
              <a:t>。现在是在开放源代码方式下发行的自由软件。</a:t>
            </a:r>
          </a:p>
        </p:txBody>
      </p:sp>
    </p:spTree>
    <p:extLst>
      <p:ext uri="{BB962C8B-B14F-4D97-AF65-F5344CB8AC3E}">
        <p14:creationId xmlns:p14="http://schemas.microsoft.com/office/powerpoint/2010/main" val="34055947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learning curves - Few text editors' learning curves. Emacs won the ...">
            <a:extLst>
              <a:ext uri="{FF2B5EF4-FFF2-40B4-BE49-F238E27FC236}">
                <a16:creationId xmlns:a16="http://schemas.microsoft.com/office/drawing/2014/main" id="{357EEB31-2A7A-41BD-BE4F-E3CF7AC84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1946" y="-46273"/>
            <a:ext cx="9608108" cy="6950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1228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的三种模式</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图片包含 游戏机, 物体, 钟表, 仪表&#10;&#10;描述已自动生成">
            <a:extLst>
              <a:ext uri="{FF2B5EF4-FFF2-40B4-BE49-F238E27FC236}">
                <a16:creationId xmlns:a16="http://schemas.microsoft.com/office/drawing/2014/main" id="{D6476B36-D175-4159-BD51-36888939EF4C}"/>
              </a:ext>
            </a:extLst>
          </p:cNvPr>
          <p:cNvPicPr>
            <a:picLocks noChangeAspect="1"/>
          </p:cNvPicPr>
          <p:nvPr/>
        </p:nvPicPr>
        <p:blipFill>
          <a:blip r:embed="rId3"/>
          <a:stretch>
            <a:fillRect/>
          </a:stretch>
        </p:blipFill>
        <p:spPr>
          <a:xfrm>
            <a:off x="734314" y="1971926"/>
            <a:ext cx="10403566" cy="3660050"/>
          </a:xfrm>
          <a:prstGeom prst="rect">
            <a:avLst/>
          </a:prstGeom>
        </p:spPr>
      </p:pic>
    </p:spTree>
    <p:extLst>
      <p:ext uri="{BB962C8B-B14F-4D97-AF65-F5344CB8AC3E}">
        <p14:creationId xmlns:p14="http://schemas.microsoft.com/office/powerpoint/2010/main" val="26136628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键位</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5BBFB496-F26E-4C94-A6C6-8B8951891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3501" y="1299390"/>
            <a:ext cx="7197227" cy="5088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2322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从</a:t>
            </a:r>
            <a:r>
              <a:rPr lang="en-US" altLang="zh-CN" sz="3200" cap="none" dirty="0"/>
              <a:t>normal</a:t>
            </a:r>
            <a:r>
              <a:rPr lang="zh-CN" altLang="en-US" sz="3200" cap="none" dirty="0"/>
              <a:t>进入</a:t>
            </a:r>
            <a:r>
              <a:rPr lang="en-US" altLang="zh-CN" sz="3200" cap="none" dirty="0"/>
              <a:t>insert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806333" y="2090172"/>
            <a:ext cx="6701250" cy="2677656"/>
          </a:xfrm>
          <a:prstGeom prst="rect">
            <a:avLst/>
          </a:prstGeom>
        </p:spPr>
        <p:txBody>
          <a:bodyPr wrap="square">
            <a:spAutoFit/>
          </a:bodyPr>
          <a:lstStyle/>
          <a:p>
            <a:r>
              <a:rPr lang="en-US" altLang="zh-CN" sz="2800" dirty="0">
                <a:latin typeface="Consolas" panose="020B0609020204030204" pitchFamily="49" charset="0"/>
              </a:rPr>
              <a:t>a            append</a:t>
            </a:r>
          </a:p>
          <a:p>
            <a:r>
              <a:rPr lang="en-US" altLang="zh-CN" sz="2800" dirty="0">
                <a:latin typeface="Consolas" panose="020B0609020204030204" pitchFamily="49" charset="0"/>
              </a:rPr>
              <a:t>i            insert</a:t>
            </a:r>
          </a:p>
          <a:p>
            <a:r>
              <a:rPr lang="en-US" altLang="zh-CN" sz="2800" dirty="0">
                <a:latin typeface="Consolas" panose="020B0609020204030204" pitchFamily="49" charset="0"/>
              </a:rPr>
              <a:t>o            open a line below</a:t>
            </a:r>
          </a:p>
          <a:p>
            <a:r>
              <a:rPr lang="en-US" altLang="zh-CN" sz="2800" dirty="0">
                <a:latin typeface="Consolas" panose="020B0609020204030204" pitchFamily="49" charset="0"/>
              </a:rPr>
              <a:t>A            append after line</a:t>
            </a:r>
          </a:p>
          <a:p>
            <a:r>
              <a:rPr lang="en-US" altLang="zh-CN" sz="2800" dirty="0">
                <a:latin typeface="Consolas" panose="020B0609020204030204" pitchFamily="49" charset="0"/>
              </a:rPr>
              <a:t>I            insert before line</a:t>
            </a:r>
          </a:p>
          <a:p>
            <a:r>
              <a:rPr lang="en-US" altLang="zh-CN" sz="2800" dirty="0">
                <a:latin typeface="Consolas" panose="020B0609020204030204" pitchFamily="49" charset="0"/>
              </a:rPr>
              <a:t>O            append a line above</a:t>
            </a:r>
            <a:endParaRPr lang="zh-CN" altLang="en-US" sz="2800" dirty="0">
              <a:latin typeface="Consolas" panose="020B0609020204030204" pitchFamily="49" charset="0"/>
            </a:endParaRPr>
          </a:p>
        </p:txBody>
      </p:sp>
    </p:spTree>
    <p:extLst>
      <p:ext uri="{BB962C8B-B14F-4D97-AF65-F5344CB8AC3E}">
        <p14:creationId xmlns:p14="http://schemas.microsoft.com/office/powerpoint/2010/main" val="29214142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 </a:t>
            </a:r>
            <a:r>
              <a:rPr lang="zh-CN" altLang="en-US" sz="3200" cap="none" dirty="0"/>
              <a:t>快捷键</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1744977" y="1343151"/>
            <a:ext cx="9602292" cy="4832092"/>
          </a:xfrm>
          <a:prstGeom prst="rect">
            <a:avLst/>
          </a:prstGeom>
        </p:spPr>
        <p:txBody>
          <a:bodyPr wrap="square">
            <a:spAutoFit/>
          </a:bodyPr>
          <a:lstStyle/>
          <a:p>
            <a:r>
              <a:rPr lang="en-US" altLang="zh-CN" sz="2800" b="1" dirty="0">
                <a:latin typeface="Consolas" panose="020B0609020204030204" pitchFamily="49" charset="0"/>
              </a:rPr>
              <a:t>insert mode</a:t>
            </a:r>
          </a:p>
          <a:p>
            <a:r>
              <a:rPr lang="en-US" altLang="zh-CN" sz="2800" dirty="0">
                <a:latin typeface="Consolas" panose="020B0609020204030204" pitchFamily="49" charset="0"/>
              </a:rPr>
              <a:t>ctrl + h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删除字符</a:t>
            </a:r>
          </a:p>
          <a:p>
            <a:r>
              <a:rPr lang="en-US" altLang="zh-CN" sz="2800" dirty="0">
                <a:latin typeface="Consolas" panose="020B0609020204030204" pitchFamily="49" charset="0"/>
              </a:rPr>
              <a:t>ctrl + w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删除单词</a:t>
            </a:r>
          </a:p>
          <a:p>
            <a:r>
              <a:rPr lang="en-US" altLang="zh-CN" sz="2800" dirty="0">
                <a:latin typeface="Consolas" panose="020B0609020204030204" pitchFamily="49" charset="0"/>
              </a:rPr>
              <a:t>ctrl + u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删除一行</a:t>
            </a:r>
          </a:p>
          <a:p>
            <a:r>
              <a:rPr lang="en-US" altLang="zh-CN" sz="2800" dirty="0">
                <a:latin typeface="Consolas" panose="020B0609020204030204" pitchFamily="49" charset="0"/>
              </a:rPr>
              <a:t>ctrl + c / [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功能同</a:t>
            </a:r>
            <a:r>
              <a:rPr lang="en-US" altLang="zh-CN" sz="2800" dirty="0">
                <a:latin typeface="微软雅黑" panose="020B0503020204020204" pitchFamily="34" charset="-122"/>
                <a:ea typeface="微软雅黑" panose="020B0503020204020204" pitchFamily="34" charset="-122"/>
              </a:rPr>
              <a:t>Escape</a:t>
            </a:r>
          </a:p>
          <a:p>
            <a:endParaRPr lang="en-US" altLang="zh-CN" sz="2800" dirty="0">
              <a:latin typeface="Consolas" panose="020B0609020204030204" pitchFamily="49" charset="0"/>
              <a:ea typeface="微软雅黑" panose="020B0503020204020204" pitchFamily="34" charset="-122"/>
            </a:endParaRPr>
          </a:p>
          <a:p>
            <a:r>
              <a:rPr lang="en-US" altLang="zh-CN" sz="2800" b="1" dirty="0">
                <a:latin typeface="Consolas" panose="020B0609020204030204" pitchFamily="49" charset="0"/>
                <a:ea typeface="微软雅黑" panose="020B0503020204020204" pitchFamily="34" charset="-122"/>
              </a:rPr>
              <a:t>normal mode</a:t>
            </a:r>
          </a:p>
          <a:p>
            <a:r>
              <a:rPr lang="en-US" altLang="zh-CN" sz="2800" dirty="0">
                <a:latin typeface="Consolas" panose="020B0609020204030204" pitchFamily="49" charset="0"/>
                <a:ea typeface="微软雅黑" panose="020B0503020204020204" pitchFamily="34" charset="-122"/>
              </a:rPr>
              <a:t>ctrl + u							</a:t>
            </a:r>
            <a:r>
              <a:rPr lang="en-US" altLang="zh-CN" sz="2800" dirty="0">
                <a:latin typeface="微软雅黑" panose="020B0503020204020204" pitchFamily="34" charset="-122"/>
                <a:ea typeface="微软雅黑" panose="020B0503020204020204" pitchFamily="34" charset="-122"/>
              </a:rPr>
              <a:t>  up 		</a:t>
            </a:r>
            <a:r>
              <a:rPr lang="zh-CN" altLang="en-US" sz="2800" dirty="0">
                <a:latin typeface="微软雅黑" panose="020B0503020204020204" pitchFamily="34" charset="-122"/>
                <a:ea typeface="微软雅黑" panose="020B0503020204020204" pitchFamily="34" charset="-122"/>
              </a:rPr>
              <a:t>向上滚动半页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d							</a:t>
            </a:r>
            <a:r>
              <a:rPr lang="en-US" altLang="zh-CN" sz="2800" dirty="0">
                <a:latin typeface="微软雅黑" panose="020B0503020204020204" pitchFamily="34" charset="-122"/>
                <a:ea typeface="微软雅黑" panose="020B0503020204020204" pitchFamily="34" charset="-122"/>
              </a:rPr>
              <a:t>  down 	</a:t>
            </a:r>
            <a:r>
              <a:rPr lang="zh-CN" altLang="en-US" sz="2800" dirty="0">
                <a:latin typeface="微软雅黑" panose="020B0503020204020204" pitchFamily="34" charset="-122"/>
                <a:ea typeface="微软雅黑" panose="020B0503020204020204" pitchFamily="34" charset="-122"/>
              </a:rPr>
              <a:t>向下滚动半页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b       				</a:t>
            </a:r>
            <a:r>
              <a:rPr lang="en-US" altLang="zh-CN" sz="2800" dirty="0">
                <a:latin typeface="微软雅黑" panose="020B0503020204020204" pitchFamily="34" charset="-122"/>
                <a:ea typeface="微软雅黑" panose="020B0503020204020204" pitchFamily="34" charset="-122"/>
              </a:rPr>
              <a:t>  back 	</a:t>
            </a:r>
            <a:r>
              <a:rPr lang="zh-CN" altLang="en-US" sz="2800" dirty="0">
                <a:latin typeface="微软雅黑" panose="020B0503020204020204" pitchFamily="34" charset="-122"/>
                <a:ea typeface="微软雅黑" panose="020B0503020204020204" pitchFamily="34" charset="-122"/>
              </a:rPr>
              <a:t>向上滚动一页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f							</a:t>
            </a:r>
            <a:r>
              <a:rPr lang="en-US" altLang="zh-CN" sz="2800" dirty="0">
                <a:latin typeface="微软雅黑" panose="020B0503020204020204" pitchFamily="34" charset="-122"/>
                <a:ea typeface="微软雅黑" panose="020B0503020204020204" pitchFamily="34" charset="-122"/>
              </a:rPr>
              <a:t>  front 	</a:t>
            </a:r>
            <a:r>
              <a:rPr lang="zh-CN" altLang="en-US" sz="2800" dirty="0">
                <a:latin typeface="微软雅黑" panose="020B0503020204020204" pitchFamily="34" charset="-122"/>
                <a:ea typeface="微软雅黑" panose="020B0503020204020204" pitchFamily="34" charset="-122"/>
              </a:rPr>
              <a:t>向下滚动一页</a:t>
            </a:r>
          </a:p>
        </p:txBody>
      </p:sp>
    </p:spTree>
    <p:extLst>
      <p:ext uri="{BB962C8B-B14F-4D97-AF65-F5344CB8AC3E}">
        <p14:creationId xmlns:p14="http://schemas.microsoft.com/office/powerpoint/2010/main" val="39284332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fontScale="90000"/>
          </a:bodyPr>
          <a:lstStyle/>
          <a:p>
            <a:r>
              <a:rPr lang="en-US" altLang="zh-CN" sz="3200" cap="none" dirty="0"/>
              <a:t>normal</a:t>
            </a:r>
            <a:r>
              <a:rPr lang="zh-CN" altLang="en-US" sz="3200" cap="none" dirty="0"/>
              <a:t>下行内的光标快速移动</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494209" y="1412316"/>
            <a:ext cx="11325497" cy="4832092"/>
          </a:xfrm>
          <a:prstGeom prst="rect">
            <a:avLst/>
          </a:prstGeom>
        </p:spPr>
        <p:txBody>
          <a:bodyPr wrap="square">
            <a:spAutoFit/>
          </a:bodyPr>
          <a:lstStyle/>
          <a:p>
            <a:r>
              <a:rPr lang="en-US" altLang="zh-CN" sz="2800" dirty="0">
                <a:latin typeface="Consolas" panose="020B0609020204030204" pitchFamily="49" charset="0"/>
              </a:rPr>
              <a:t>w/W     word/WORD		</a:t>
            </a:r>
            <a:r>
              <a:rPr lang="en-US" altLang="zh-CN" sz="2800" b="1" dirty="0">
                <a:latin typeface="Consolas" panose="020B0609020204030204" pitchFamily="49" charset="0"/>
              </a:rPr>
              <a:t>(</a:t>
            </a:r>
            <a:r>
              <a:rPr lang="zh-CN" altLang="en-US" sz="2800" dirty="0">
                <a:latin typeface="微软雅黑" panose="020B0503020204020204" pitchFamily="34" charset="-122"/>
                <a:ea typeface="微软雅黑" panose="020B0503020204020204" pitchFamily="34" charset="-122"/>
              </a:rPr>
              <a:t>以空格为分割符</a:t>
            </a:r>
            <a:r>
              <a:rPr lang="en-US" altLang="zh-CN" sz="2800" b="1"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移动至下一个单词开头</a:t>
            </a:r>
          </a:p>
          <a:p>
            <a:r>
              <a:rPr lang="en-US" altLang="zh-CN" sz="2800" dirty="0">
                <a:latin typeface="Consolas" panose="020B0609020204030204" pitchFamily="49" charset="0"/>
              </a:rPr>
              <a:t>e/E    	 end of word	</a:t>
            </a:r>
            <a:r>
              <a:rPr lang="en-US" altLang="zh-CN" sz="2800" b="1" dirty="0">
                <a:latin typeface="Consolas" panose="020B0609020204030204" pitchFamily="49" charset="0"/>
              </a:rPr>
              <a:t>(</a:t>
            </a:r>
            <a:r>
              <a:rPr lang="zh-CN" altLang="en-US" sz="2800" dirty="0">
                <a:latin typeface="微软雅黑" panose="020B0503020204020204" pitchFamily="34" charset="-122"/>
                <a:ea typeface="微软雅黑" panose="020B0503020204020204" pitchFamily="34" charset="-122"/>
              </a:rPr>
              <a:t>以空格为分隔符</a:t>
            </a:r>
            <a:r>
              <a:rPr lang="en-US" altLang="zh-CN" sz="2800" b="1" dirty="0">
                <a:latin typeface="Consolas" panose="020B0609020204030204" pitchFamily="49" charset="0"/>
              </a:rPr>
              <a:t>)</a:t>
            </a:r>
            <a:r>
              <a:rPr lang="zh-CN" altLang="en-US" sz="2800" b="1"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 移动至下一个单词尾部</a:t>
            </a:r>
          </a:p>
          <a:p>
            <a:r>
              <a:rPr lang="en-US" altLang="zh-CN" sz="2800" dirty="0">
                <a:latin typeface="Consolas" panose="020B0609020204030204" pitchFamily="49" charset="0"/>
              </a:rPr>
              <a:t>b/B     backward   	</a:t>
            </a:r>
            <a:r>
              <a:rPr lang="zh-CN" altLang="en-US" sz="2800" dirty="0">
                <a:latin typeface="微软雅黑" panose="020B0503020204020204" pitchFamily="34" charset="-122"/>
                <a:ea typeface="微软雅黑" panose="020B0503020204020204" pitchFamily="34" charset="-122"/>
              </a:rPr>
              <a:t>移动至上一个单词开头</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f       find 				</a:t>
            </a:r>
            <a:r>
              <a:rPr lang="zh-CN" altLang="en-US" sz="2800" dirty="0">
                <a:latin typeface="微软雅黑" panose="020B0503020204020204" pitchFamily="34" charset="-122"/>
                <a:ea typeface="微软雅黑" panose="020B0503020204020204" pitchFamily="34" charset="-122"/>
              </a:rPr>
              <a:t>移动到字符上</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F       						</a:t>
            </a:r>
            <a:r>
              <a:rPr lang="zh-CN" altLang="en-US" sz="2800" dirty="0">
                <a:latin typeface="微软雅黑" panose="020B0503020204020204" pitchFamily="34" charset="-122"/>
                <a:ea typeface="微软雅黑" panose="020B0503020204020204" pitchFamily="34" charset="-122"/>
              </a:rPr>
              <a:t>向前搜索        </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搜索下一个</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上一个</a:t>
            </a:r>
          </a:p>
          <a:p>
            <a:r>
              <a:rPr lang="en-US" altLang="zh-CN" sz="2800" dirty="0">
                <a:latin typeface="Consolas" panose="020B0609020204030204" pitchFamily="49" charset="0"/>
              </a:rPr>
              <a:t>t       						</a:t>
            </a:r>
            <a:r>
              <a:rPr lang="zh-CN" altLang="en-US" sz="2800" dirty="0">
                <a:latin typeface="微软雅黑" panose="020B0503020204020204" pitchFamily="34" charset="-122"/>
                <a:ea typeface="微软雅黑" panose="020B0503020204020204" pitchFamily="34" charset="-122"/>
              </a:rPr>
              <a:t>移动到前一个字符</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0       						</a:t>
            </a:r>
            <a:r>
              <a:rPr lang="zh-CN" altLang="en-US" sz="2800" dirty="0">
                <a:latin typeface="微软雅黑" panose="020B0503020204020204" pitchFamily="34" charset="-122"/>
                <a:ea typeface="微软雅黑" panose="020B0503020204020204" pitchFamily="34" charset="-122"/>
              </a:rPr>
              <a:t>移动至行首</a:t>
            </a: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移动第一个非空白字符</a:t>
            </a: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移动至行尾</a:t>
            </a:r>
            <a:endParaRPr lang="en-US" altLang="zh-CN" sz="2800" dirty="0">
              <a:latin typeface="微软雅黑" panose="020B0503020204020204" pitchFamily="34" charset="-122"/>
              <a:ea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48217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行间搜索、光标移动</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136865" y="1203323"/>
            <a:ext cx="7918270" cy="2677656"/>
          </a:xfrm>
          <a:prstGeom prst="rect">
            <a:avLst/>
          </a:prstGeom>
        </p:spPr>
        <p:txBody>
          <a:bodyPr wrap="square">
            <a:spAutoFit/>
          </a:bodyPr>
          <a:lstStyle/>
          <a:p>
            <a:endParaRPr lang="en-US" altLang="zh-CN" sz="2800" dirty="0">
              <a:latin typeface="Consolas" panose="020B0609020204030204" pitchFamily="49" charset="0"/>
            </a:endParaRPr>
          </a:p>
          <a:p>
            <a:r>
              <a:rPr lang="en-US" altLang="zh-CN" sz="2800" dirty="0">
                <a:latin typeface="Consolas" panose="020B0609020204030204" pitchFamily="49" charset="0"/>
              </a:rPr>
              <a:t>gg                  </a:t>
            </a:r>
            <a:r>
              <a:rPr lang="zh-CN" altLang="en-US" sz="2800" dirty="0">
                <a:latin typeface="微软雅黑" panose="020B0503020204020204" pitchFamily="34" charset="-122"/>
                <a:ea typeface="微软雅黑" panose="020B0503020204020204" pitchFamily="34" charset="-122"/>
              </a:rPr>
              <a:t>文件头</a:t>
            </a:r>
          </a:p>
          <a:p>
            <a:r>
              <a:rPr lang="en-US" altLang="zh-CN" sz="2800" dirty="0">
                <a:latin typeface="Consolas" panose="020B0609020204030204" pitchFamily="49" charset="0"/>
              </a:rPr>
              <a:t>G                   </a:t>
            </a:r>
            <a:r>
              <a:rPr lang="zh-CN" altLang="en-US" sz="2800" dirty="0">
                <a:latin typeface="微软雅黑" panose="020B0503020204020204" pitchFamily="34" charset="-122"/>
                <a:ea typeface="微软雅黑" panose="020B0503020204020204" pitchFamily="34" charset="-122"/>
              </a:rPr>
              <a:t>文件尾</a:t>
            </a:r>
          </a:p>
          <a:p>
            <a:endParaRPr lang="zh-CN" altLang="en-US" sz="2800" dirty="0">
              <a:latin typeface="Consolas" panose="020B0609020204030204" pitchFamily="49" charset="0"/>
            </a:endParaRPr>
          </a:p>
          <a:p>
            <a:r>
              <a:rPr lang="en-US" altLang="zh-CN" sz="2800" dirty="0">
                <a:latin typeface="Consolas" panose="020B0609020204030204" pitchFamily="49" charset="0"/>
              </a:rPr>
              <a:t>H/M/L               Head/Middle/Lower</a:t>
            </a:r>
          </a:p>
          <a:p>
            <a:r>
              <a:rPr lang="en-US" altLang="zh-CN" sz="2800" dirty="0" err="1">
                <a:latin typeface="Consolas" panose="020B0609020204030204" pitchFamily="49" charset="0"/>
              </a:rPr>
              <a:t>zz</a:t>
            </a:r>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中置当前行</a:t>
            </a:r>
          </a:p>
        </p:txBody>
      </p:sp>
    </p:spTree>
    <p:extLst>
      <p:ext uri="{BB962C8B-B14F-4D97-AF65-F5344CB8AC3E}">
        <p14:creationId xmlns:p14="http://schemas.microsoft.com/office/powerpoint/2010/main" val="13379215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8779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文件系统管理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30476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system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05</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3645560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什么是文件系统</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31F2ED7F-F9AB-49D7-AB1E-030A51F450F0}"/>
              </a:ext>
            </a:extLst>
          </p:cNvPr>
          <p:cNvSpPr/>
          <p:nvPr/>
        </p:nvSpPr>
        <p:spPr>
          <a:xfrm>
            <a:off x="1458035" y="2280568"/>
            <a:ext cx="9608024" cy="923330"/>
          </a:xfrm>
          <a:prstGeom prst="rect">
            <a:avLst/>
          </a:prstGeom>
        </p:spPr>
        <p:txBody>
          <a:bodyPr wrap="square">
            <a:spAutoFit/>
          </a:bodyPr>
          <a:lstStyle/>
          <a:p>
            <a:r>
              <a:rPr lang="zh-CN" altLang="en-US" spc="300" dirty="0">
                <a:latin typeface="微软雅黑" panose="020B0503020204020204" pitchFamily="34" charset="-122"/>
                <a:ea typeface="微软雅黑" panose="020B0503020204020204" pitchFamily="34" charset="-122"/>
              </a:rPr>
              <a:t>文件系统是一种存储和组织计算机数据的方法，用户使用文件系统来保存数据不必关心数据实际保存在硬盘的地址为多少的数据块上，只需要记住这个文件的所属目录和文件名。</a:t>
            </a:r>
          </a:p>
        </p:txBody>
      </p:sp>
      <p:sp>
        <p:nvSpPr>
          <p:cNvPr id="5" name="矩形 4">
            <a:extLst>
              <a:ext uri="{FF2B5EF4-FFF2-40B4-BE49-F238E27FC236}">
                <a16:creationId xmlns:a16="http://schemas.microsoft.com/office/drawing/2014/main" id="{E67FD495-9EB2-4AC1-9BC5-D3B391D9DB16}"/>
              </a:ext>
            </a:extLst>
          </p:cNvPr>
          <p:cNvSpPr/>
          <p:nvPr/>
        </p:nvSpPr>
        <p:spPr>
          <a:xfrm>
            <a:off x="1458035" y="3741214"/>
            <a:ext cx="9275929" cy="923330"/>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系统核心可以支持十多种文件系统类型：</a:t>
            </a:r>
            <a:r>
              <a:rPr lang="en-US" altLang="zh-CN" dirty="0" err="1">
                <a:latin typeface="微软雅黑" panose="020B0503020204020204" pitchFamily="34" charset="-122"/>
                <a:ea typeface="微软雅黑" panose="020B0503020204020204" pitchFamily="34" charset="-122"/>
              </a:rPr>
              <a:t>Btrfs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ReiserFS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exFAT</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ext4</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XFS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ISO 9660</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Minix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UMSDOS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VFAT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NTFS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HPFS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SMB</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SysV</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PROC</a:t>
            </a:r>
            <a:r>
              <a:rPr lang="zh-CN" altLang="en-US" dirty="0">
                <a:latin typeface="微软雅黑" panose="020B0503020204020204" pitchFamily="34" charset="-122"/>
                <a:ea typeface="微软雅黑" panose="020B0503020204020204" pitchFamily="34" charset="-122"/>
              </a:rPr>
              <a:t>等。</a:t>
            </a:r>
          </a:p>
        </p:txBody>
      </p:sp>
    </p:spTree>
    <p:extLst>
      <p:ext uri="{BB962C8B-B14F-4D97-AF65-F5344CB8AC3E}">
        <p14:creationId xmlns:p14="http://schemas.microsoft.com/office/powerpoint/2010/main" val="256117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穿着西装笔挺的男子与配字&#10;&#10;描述已自动生成">
            <a:extLst>
              <a:ext uri="{FF2B5EF4-FFF2-40B4-BE49-F238E27FC236}">
                <a16:creationId xmlns:a16="http://schemas.microsoft.com/office/drawing/2014/main" id="{1B59F693-189D-4B83-BD78-83FF963E66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05" y="2018072"/>
            <a:ext cx="5912366" cy="3103992"/>
          </a:xfrm>
          <a:prstGeom prst="rect">
            <a:avLst/>
          </a:prstGeom>
        </p:spPr>
      </p:pic>
      <p:sp>
        <p:nvSpPr>
          <p:cNvPr id="11" name="矩形 10">
            <a:extLst>
              <a:ext uri="{FF2B5EF4-FFF2-40B4-BE49-F238E27FC236}">
                <a16:creationId xmlns:a16="http://schemas.microsoft.com/office/drawing/2014/main" id="{47CA4E37-EC8F-4629-9B6D-262EAFFBF9E0}"/>
              </a:ext>
            </a:extLst>
          </p:cNvPr>
          <p:cNvSpPr/>
          <p:nvPr/>
        </p:nvSpPr>
        <p:spPr>
          <a:xfrm>
            <a:off x="6699250" y="1765697"/>
            <a:ext cx="5168899" cy="3731278"/>
          </a:xfrm>
          <a:prstGeom prst="rect">
            <a:avLst/>
          </a:prstGeom>
        </p:spPr>
        <p:txBody>
          <a:bodyPr wrap="square">
            <a:spAutoFit/>
          </a:bodyPr>
          <a:lstStyle/>
          <a:p>
            <a:pPr>
              <a:lnSpc>
                <a:spcPct val="150000"/>
              </a:lnSpc>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班奈狄克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Linus Benedict Torvalds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1969</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12</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28</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日－），生于芬兰赫尔辛基市，拥有美国国籍，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内核的最早作者，随后发起了这个开源项目，担任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内核的首要架构师与项目协调者，是当今世界最著名的电脑程序员、黑客之一。他还发起了开源项目</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Git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，并为主要的开发者。</a:t>
            </a:r>
          </a:p>
        </p:txBody>
      </p:sp>
    </p:spTree>
    <p:extLst>
      <p:ext uri="{BB962C8B-B14F-4D97-AF65-F5344CB8AC3E}">
        <p14:creationId xmlns:p14="http://schemas.microsoft.com/office/powerpoint/2010/main" val="20456448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文件系统的分区大小对比</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075DC27C-8622-4AF8-A5F9-799A792DEBC5}"/>
              </a:ext>
            </a:extLst>
          </p:cNvPr>
          <p:cNvPicPr>
            <a:picLocks noChangeAspect="1"/>
          </p:cNvPicPr>
          <p:nvPr/>
        </p:nvPicPr>
        <p:blipFill>
          <a:blip r:embed="rId3"/>
          <a:stretch>
            <a:fillRect/>
          </a:stretch>
        </p:blipFill>
        <p:spPr>
          <a:xfrm>
            <a:off x="1348744" y="1589778"/>
            <a:ext cx="9494512" cy="4179650"/>
          </a:xfrm>
          <a:prstGeom prst="rect">
            <a:avLst/>
          </a:prstGeom>
        </p:spPr>
      </p:pic>
    </p:spTree>
    <p:extLst>
      <p:ext uri="{BB962C8B-B14F-4D97-AF65-F5344CB8AC3E}">
        <p14:creationId xmlns:p14="http://schemas.microsoft.com/office/powerpoint/2010/main" val="10527558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ext4</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645616F8-51C4-4E1B-892F-C4BF6D4CB4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7492" y="1633810"/>
            <a:ext cx="8937016" cy="3965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6598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dumpe2fs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13240" y="1710753"/>
            <a:ext cx="6965518" cy="707886"/>
          </a:xfrm>
          <a:prstGeom prst="rect">
            <a:avLst/>
          </a:prstGeom>
          <a:noFill/>
        </p:spPr>
        <p:txBody>
          <a:bodyPr wrap="square" rtlCol="0">
            <a:spAutoFit/>
          </a:bodyPr>
          <a:lstStyle/>
          <a:p>
            <a:r>
              <a:rPr lang="en-US" altLang="zh-CN" sz="4000" dirty="0">
                <a:latin typeface="Consolas" panose="020B0609020204030204" pitchFamily="49" charset="0"/>
              </a:rPr>
              <a:t>dumpe2fs [-</a:t>
            </a:r>
            <a:r>
              <a:rPr lang="en-US" altLang="zh-CN" sz="4000" dirty="0" err="1">
                <a:latin typeface="Consolas" panose="020B0609020204030204" pitchFamily="49" charset="0"/>
              </a:rPr>
              <a:t>bh</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设备文件名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2760" y="4122922"/>
            <a:ext cx="7323936"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：列出保留为坏轨的部分</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superblock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的数据，不会列出其他的区段内容</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372542" y="2880241"/>
            <a:ext cx="3744371"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查询</a:t>
            </a:r>
            <a:r>
              <a:rPr lang="en-US" altLang="zh-CN" sz="2800" dirty="0" err="1">
                <a:latin typeface="微软雅黑" panose="020B0503020204020204" pitchFamily="34" charset="-122"/>
                <a:ea typeface="微软雅黑" panose="020B0503020204020204" pitchFamily="34" charset="-122"/>
              </a:rPr>
              <a:t>ext</a:t>
            </a:r>
            <a:r>
              <a:rPr lang="zh-CN" altLang="en-US" sz="2800" dirty="0">
                <a:latin typeface="微软雅黑" panose="020B0503020204020204" pitchFamily="34" charset="-122"/>
                <a:ea typeface="微软雅黑" panose="020B0503020204020204" pitchFamily="34" charset="-122"/>
              </a:rPr>
              <a:t>文件系统信息</a:t>
            </a:r>
          </a:p>
        </p:txBody>
      </p:sp>
    </p:spTree>
    <p:extLst>
      <p:ext uri="{BB962C8B-B14F-4D97-AF65-F5344CB8AC3E}">
        <p14:creationId xmlns:p14="http://schemas.microsoft.com/office/powerpoint/2010/main" val="3356488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挂载点</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262729" y="1989546"/>
            <a:ext cx="9666541"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每个 </a:t>
            </a:r>
            <a:r>
              <a:rPr lang="en-US" altLang="zh-CN" dirty="0">
                <a:latin typeface="微软雅黑" panose="020B0503020204020204" pitchFamily="34" charset="-122"/>
                <a:ea typeface="微软雅黑" panose="020B0503020204020204" pitchFamily="34" charset="-122"/>
              </a:rPr>
              <a:t>filesystem </a:t>
            </a:r>
            <a:r>
              <a:rPr lang="zh-CN" altLang="en-US" dirty="0">
                <a:latin typeface="微软雅黑" panose="020B0503020204020204" pitchFamily="34" charset="-122"/>
                <a:ea typeface="微软雅黑" panose="020B0503020204020204" pitchFamily="34" charset="-122"/>
              </a:rPr>
              <a:t>都有独立的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 / block / superblock </a:t>
            </a:r>
            <a:r>
              <a:rPr lang="zh-CN" altLang="en-US" dirty="0">
                <a:latin typeface="微软雅黑" panose="020B0503020204020204" pitchFamily="34" charset="-122"/>
                <a:ea typeface="微软雅黑" panose="020B0503020204020204" pitchFamily="34" charset="-122"/>
              </a:rPr>
              <a:t>等信息，这个文件系统要能够链接到目录树才能被我们使用。 将文件系统与目录树结合的动作我们称为“挂载”。 挂载点一定是目录，该目录为进入该文件系统的入口。</a:t>
            </a:r>
          </a:p>
          <a:p>
            <a:r>
              <a:rPr lang="zh-CN" altLang="en-US" dirty="0">
                <a:latin typeface="微软雅黑" panose="020B0503020204020204" pitchFamily="34" charset="-122"/>
                <a:ea typeface="微软雅黑" panose="020B0503020204020204" pitchFamily="34" charset="-122"/>
              </a:rPr>
              <a:t>因此并不是任何文件系统都能使用，必须要“挂载”到目录树的某个目录后，才能够使用该文件系统的。</a:t>
            </a:r>
            <a:endParaRPr lang="zh-CN" altLang="en-US" sz="4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1F38BC2-0B75-4C91-8405-0DC1618FA519}"/>
              </a:ext>
            </a:extLst>
          </p:cNvPr>
          <p:cNvPicPr>
            <a:picLocks noChangeAspect="1"/>
          </p:cNvPicPr>
          <p:nvPr/>
        </p:nvPicPr>
        <p:blipFill>
          <a:blip r:embed="rId3"/>
          <a:stretch>
            <a:fillRect/>
          </a:stretch>
        </p:blipFill>
        <p:spPr>
          <a:xfrm>
            <a:off x="2346131" y="4002169"/>
            <a:ext cx="7499735" cy="2101958"/>
          </a:xfrm>
          <a:prstGeom prst="rect">
            <a:avLst/>
          </a:prstGeom>
        </p:spPr>
      </p:pic>
    </p:spTree>
    <p:extLst>
      <p:ext uri="{BB962C8B-B14F-4D97-AF65-F5344CB8AC3E}">
        <p14:creationId xmlns:p14="http://schemas.microsoft.com/office/powerpoint/2010/main" val="11600242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实体链接与符号链接</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54457" y="1741233"/>
            <a:ext cx="7083084" cy="707886"/>
          </a:xfrm>
          <a:prstGeom prst="rect">
            <a:avLst/>
          </a:prstGeom>
          <a:noFill/>
        </p:spPr>
        <p:txBody>
          <a:bodyPr wrap="square" rtlCol="0">
            <a:spAutoFit/>
          </a:bodyPr>
          <a:lstStyle/>
          <a:p>
            <a:r>
              <a:rPr lang="en-US" altLang="zh-CN" sz="4000" dirty="0">
                <a:latin typeface="Consolas" panose="020B0609020204030204" pitchFamily="49" charset="0"/>
              </a:rPr>
              <a:t>ln [-sf] </a:t>
            </a:r>
            <a:r>
              <a:rPr lang="zh-CN" altLang="en-US" sz="4000" dirty="0">
                <a:latin typeface="微软雅黑" panose="020B0503020204020204" pitchFamily="34" charset="-122"/>
                <a:ea typeface="微软雅黑" panose="020B0503020204020204" pitchFamily="34" charset="-122"/>
              </a:rPr>
              <a:t>来源文件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028000" y="3870122"/>
            <a:ext cx="8135998"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：如果不加任何参数就进行链接，那就是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hard 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symbolic link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 目标文件 存在时，就主动的将目标文件直接移除后再创建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48653" y="2856645"/>
            <a:ext cx="234462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创建链接文件</a:t>
            </a:r>
          </a:p>
        </p:txBody>
      </p:sp>
    </p:spTree>
    <p:extLst>
      <p:ext uri="{BB962C8B-B14F-4D97-AF65-F5344CB8AC3E}">
        <p14:creationId xmlns:p14="http://schemas.microsoft.com/office/powerpoint/2010/main" val="25868971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45413" y="1710753"/>
            <a:ext cx="7101172" cy="707886"/>
          </a:xfrm>
          <a:prstGeom prst="rect">
            <a:avLst/>
          </a:prstGeom>
          <a:noFill/>
        </p:spPr>
        <p:txBody>
          <a:bodyPr wrap="square" rtlCol="0">
            <a:spAutoFit/>
          </a:bodyPr>
          <a:lstStyle/>
          <a:p>
            <a:r>
              <a:rPr lang="en-US" altLang="zh-CN" sz="4000" dirty="0">
                <a:latin typeface="Consolas" panose="020B0609020204030204" pitchFamily="49" charset="0"/>
              </a:rPr>
              <a:t>du [-</a:t>
            </a:r>
            <a:r>
              <a:rPr lang="en-US" altLang="zh-CN" sz="4000" dirty="0" err="1">
                <a:latin typeface="Consolas" panose="020B0609020204030204" pitchFamily="49" charset="0"/>
              </a:rPr>
              <a:t>ahskm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文件或目录名称</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45659" y="3817871"/>
            <a:ext cx="6422598"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：列出所有的文件与目录容量，因为默认仅统计目录下面的文件量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：以人们较易读的容量格式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：列出总量，而不列出每个各别的目录占用容量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：不包括子目录下的总计</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828497" y="2856645"/>
            <a:ext cx="453500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统计文件系统的磁盘使用量</a:t>
            </a:r>
          </a:p>
        </p:txBody>
      </p:sp>
    </p:spTree>
    <p:extLst>
      <p:ext uri="{BB962C8B-B14F-4D97-AF65-F5344CB8AC3E}">
        <p14:creationId xmlns:p14="http://schemas.microsoft.com/office/powerpoint/2010/main" val="39046140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df</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245300" y="1632376"/>
            <a:ext cx="7701393" cy="707886"/>
          </a:xfrm>
          <a:prstGeom prst="rect">
            <a:avLst/>
          </a:prstGeom>
          <a:noFill/>
        </p:spPr>
        <p:txBody>
          <a:bodyPr wrap="square" rtlCol="0">
            <a:spAutoFit/>
          </a:bodyPr>
          <a:lstStyle/>
          <a:p>
            <a:r>
              <a:rPr lang="en-US" altLang="zh-CN" sz="4000" dirty="0">
                <a:latin typeface="Consolas" panose="020B0609020204030204" pitchFamily="49" charset="0"/>
              </a:rPr>
              <a:t>df [-</a:t>
            </a:r>
            <a:r>
              <a:rPr lang="en-US" altLang="zh-CN" sz="4000" dirty="0" err="1">
                <a:latin typeface="Consolas" panose="020B0609020204030204" pitchFamily="49" charset="0"/>
              </a:rPr>
              <a:t>ahikHTm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目录或文件名</a:t>
            </a:r>
            <a:r>
              <a:rPr lang="en-US" altLang="zh-CN" sz="4000" dirty="0">
                <a:latin typeface="Consolas" panose="020B0609020204030204" pitchFamily="49" charset="0"/>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2089299" y="3761517"/>
            <a:ext cx="8135317"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：列出所有的文件系统，包括系统特有的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/proc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：以人们较易阅读的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GBytes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等格式自行显示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M=1000K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取代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M=1024K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的进位方式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partition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filesystem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名称 （例如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xfs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也列出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：不用磁盘容量，而以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inode</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的数量来显示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396498" y="2712278"/>
            <a:ext cx="53989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列出文件系统的整体磁盘使用量</a:t>
            </a:r>
          </a:p>
        </p:txBody>
      </p:sp>
    </p:spTree>
    <p:extLst>
      <p:ext uri="{BB962C8B-B14F-4D97-AF65-F5344CB8AC3E}">
        <p14:creationId xmlns:p14="http://schemas.microsoft.com/office/powerpoint/2010/main" val="2006193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err="1"/>
              <a:t>xfs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F150BF67-E832-42CE-8472-AB8AA0AF88A7}"/>
              </a:ext>
            </a:extLst>
          </p:cNvPr>
          <p:cNvSpPr/>
          <p:nvPr/>
        </p:nvSpPr>
        <p:spPr>
          <a:xfrm>
            <a:off x="1344763" y="1562730"/>
            <a:ext cx="9315803" cy="1754326"/>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数据区 （</a:t>
            </a:r>
            <a:r>
              <a:rPr lang="en-US" altLang="zh-CN" dirty="0">
                <a:latin typeface="微软雅黑" panose="020B0503020204020204" pitchFamily="34" charset="-122"/>
                <a:ea typeface="微软雅黑" panose="020B0503020204020204" pitchFamily="34" charset="-122"/>
              </a:rPr>
              <a:t>data section</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数据区就跟之前的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一样，包括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/data block/superblock </a:t>
            </a:r>
            <a:r>
              <a:rPr lang="zh-CN" altLang="en-US" dirty="0">
                <a:latin typeface="微软雅黑" panose="020B0503020204020204" pitchFamily="34" charset="-122"/>
                <a:ea typeface="微软雅黑" panose="020B0503020204020204" pitchFamily="34" charset="-122"/>
              </a:rPr>
              <a:t>等数据，都放置在这个区块。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这个数据区与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 </a:t>
            </a:r>
            <a:r>
              <a:rPr lang="en-US" altLang="zh-CN" dirty="0">
                <a:latin typeface="微软雅黑" panose="020B0503020204020204" pitchFamily="34" charset="-122"/>
                <a:ea typeface="微软雅黑" panose="020B0503020204020204" pitchFamily="34" charset="-122"/>
              </a:rPr>
              <a:t>block group </a:t>
            </a:r>
            <a:r>
              <a:rPr lang="zh-CN" altLang="en-US" dirty="0">
                <a:latin typeface="微软雅黑" panose="020B0503020204020204" pitchFamily="34" charset="-122"/>
                <a:ea typeface="微软雅黑" panose="020B0503020204020204" pitchFamily="34" charset="-122"/>
              </a:rPr>
              <a:t>类似，也是分为多个储存区群组 （</a:t>
            </a:r>
            <a:r>
              <a:rPr lang="en-US" altLang="zh-CN" dirty="0">
                <a:latin typeface="微软雅黑" panose="020B0503020204020204" pitchFamily="34" charset="-122"/>
                <a:ea typeface="微软雅黑" panose="020B0503020204020204" pitchFamily="34" charset="-122"/>
              </a:rPr>
              <a:t>allocation groups</a:t>
            </a:r>
            <a:r>
              <a:rPr lang="zh-CN" altLang="en-US" dirty="0">
                <a:latin typeface="微软雅黑" panose="020B0503020204020204" pitchFamily="34" charset="-122"/>
                <a:ea typeface="微软雅黑" panose="020B0503020204020204" pitchFamily="34" charset="-122"/>
              </a:rPr>
              <a:t>） 来分别放置文件系统所需要的数据</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7959623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14510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681824" y="2431587"/>
            <a:ext cx="756938"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06</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0808420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zh-CN" altLang="en-US" sz="3200" cap="none" dirty="0"/>
              <a:t>环境变量、重定向、管道、历史</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061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的优缺点</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id="{45D24E51-AB8D-4E5A-BD76-AF063BFBFE47}"/>
              </a:ext>
            </a:extLst>
          </p:cNvPr>
          <p:cNvGrpSpPr/>
          <p:nvPr/>
        </p:nvGrpSpPr>
        <p:grpSpPr>
          <a:xfrm>
            <a:off x="1521400" y="1619793"/>
            <a:ext cx="4022695" cy="4247317"/>
            <a:chOff x="1521400" y="1619793"/>
            <a:chExt cx="4022695" cy="4247317"/>
          </a:xfrm>
        </p:grpSpPr>
        <p:pic>
          <p:nvPicPr>
            <p:cNvPr id="7" name="图形 6" descr="复选标记">
              <a:extLst>
                <a:ext uri="{FF2B5EF4-FFF2-40B4-BE49-F238E27FC236}">
                  <a16:creationId xmlns:a16="http://schemas.microsoft.com/office/drawing/2014/main" id="{257E1E88-70DD-4880-842B-B198919816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1649667"/>
              <a:ext cx="263435" cy="263435"/>
            </a:xfrm>
            <a:prstGeom prst="rect">
              <a:avLst/>
            </a:prstGeom>
          </p:spPr>
        </p:pic>
        <p:sp>
          <p:nvSpPr>
            <p:cNvPr id="5" name="文本框 4">
              <a:extLst>
                <a:ext uri="{FF2B5EF4-FFF2-40B4-BE49-F238E27FC236}">
                  <a16:creationId xmlns:a16="http://schemas.microsoft.com/office/drawing/2014/main" id="{C3ABEFA6-6D33-4DA6-AB58-607463C7AF78}"/>
                </a:ext>
              </a:extLst>
            </p:cNvPr>
            <p:cNvSpPr txBox="1"/>
            <p:nvPr/>
          </p:nvSpPr>
          <p:spPr>
            <a:xfrm>
              <a:off x="2008415" y="1619793"/>
              <a:ext cx="3535680" cy="4247317"/>
            </a:xfrm>
            <a:prstGeom prst="rect">
              <a:avLst/>
            </a:prstGeom>
            <a:noFill/>
          </p:spPr>
          <p:txBody>
            <a:bodyPr wrap="square" rtlCol="0">
              <a:spAutoFit/>
            </a:bodyPr>
            <a:lstStyle/>
            <a:p>
              <a:r>
                <a:rPr lang="zh-CN" altLang="zh-CN" dirty="0">
                  <a:latin typeface="微软雅黑" panose="020B0503020204020204" pitchFamily="34" charset="-122"/>
                  <a:ea typeface="微软雅黑" panose="020B0503020204020204" pitchFamily="34" charset="-122"/>
                </a:rPr>
                <a:t>稳定的系统</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自由、</a:t>
              </a:r>
              <a:r>
                <a:rPr lang="zh-CN" altLang="zh-CN" dirty="0">
                  <a:latin typeface="微软雅黑" panose="020B0503020204020204" pitchFamily="34" charset="-122"/>
                  <a:ea typeface="微软雅黑" panose="020B0503020204020204" pitchFamily="34" charset="-122"/>
                </a:rPr>
                <a:t>开源</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多任务、多用户</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网络功能强大</a:t>
              </a: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支持多种不同平台的处理器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用户与用户组规划</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适合需要小内核的嵌入式系统</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安全性</a:t>
              </a:r>
              <a:endParaRPr lang="zh-CN" altLang="en-US" dirty="0">
                <a:latin typeface="微软雅黑" panose="020B0503020204020204" pitchFamily="34" charset="-122"/>
                <a:ea typeface="微软雅黑" panose="020B0503020204020204" pitchFamily="34" charset="-122"/>
              </a:endParaRPr>
            </a:p>
          </p:txBody>
        </p:sp>
        <p:pic>
          <p:nvPicPr>
            <p:cNvPr id="10" name="图形 9" descr="复选标记">
              <a:extLst>
                <a:ext uri="{FF2B5EF4-FFF2-40B4-BE49-F238E27FC236}">
                  <a16:creationId xmlns:a16="http://schemas.microsoft.com/office/drawing/2014/main" id="{BB6A63CE-0517-4A5C-96A8-2A101AA03D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2783246"/>
              <a:ext cx="263435" cy="263435"/>
            </a:xfrm>
            <a:prstGeom prst="rect">
              <a:avLst/>
            </a:prstGeom>
          </p:spPr>
        </p:pic>
        <p:pic>
          <p:nvPicPr>
            <p:cNvPr id="11" name="图形 10" descr="复选标记">
              <a:extLst>
                <a:ext uri="{FF2B5EF4-FFF2-40B4-BE49-F238E27FC236}">
                  <a16:creationId xmlns:a16="http://schemas.microsoft.com/office/drawing/2014/main" id="{4FED3D29-F9BC-4CD7-B597-1C719375CF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1400" y="3300849"/>
              <a:ext cx="263435" cy="263435"/>
            </a:xfrm>
            <a:prstGeom prst="rect">
              <a:avLst/>
            </a:prstGeom>
          </p:spPr>
        </p:pic>
        <p:pic>
          <p:nvPicPr>
            <p:cNvPr id="12" name="图形 11" descr="复选标记">
              <a:extLst>
                <a:ext uri="{FF2B5EF4-FFF2-40B4-BE49-F238E27FC236}">
                  <a16:creationId xmlns:a16="http://schemas.microsoft.com/office/drawing/2014/main" id="{E8623191-4BA1-491F-99B6-FA072AA74EE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4665" y="3862249"/>
              <a:ext cx="263435" cy="263435"/>
            </a:xfrm>
            <a:prstGeom prst="rect">
              <a:avLst/>
            </a:prstGeom>
          </p:spPr>
        </p:pic>
        <p:pic>
          <p:nvPicPr>
            <p:cNvPr id="13" name="图形 12" descr="复选标记">
              <a:extLst>
                <a:ext uri="{FF2B5EF4-FFF2-40B4-BE49-F238E27FC236}">
                  <a16:creationId xmlns:a16="http://schemas.microsoft.com/office/drawing/2014/main" id="{BDDBB0C3-B026-4BA3-ABD8-725F04FCF8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4666" y="4414639"/>
              <a:ext cx="263435" cy="263435"/>
            </a:xfrm>
            <a:prstGeom prst="rect">
              <a:avLst/>
            </a:prstGeom>
          </p:spPr>
        </p:pic>
        <p:pic>
          <p:nvPicPr>
            <p:cNvPr id="14" name="图形 13" descr="复选标记">
              <a:extLst>
                <a:ext uri="{FF2B5EF4-FFF2-40B4-BE49-F238E27FC236}">
                  <a16:creationId xmlns:a16="http://schemas.microsoft.com/office/drawing/2014/main" id="{238D3364-7556-41B6-BD52-F4AD8B36A5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4985050"/>
              <a:ext cx="263435" cy="263435"/>
            </a:xfrm>
            <a:prstGeom prst="rect">
              <a:avLst/>
            </a:prstGeom>
          </p:spPr>
        </p:pic>
        <p:pic>
          <p:nvPicPr>
            <p:cNvPr id="15" name="图形 14" descr="复选标记">
              <a:extLst>
                <a:ext uri="{FF2B5EF4-FFF2-40B4-BE49-F238E27FC236}">
                  <a16:creationId xmlns:a16="http://schemas.microsoft.com/office/drawing/2014/main" id="{C4555E76-463E-4052-95D8-19F280BB16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5555461"/>
              <a:ext cx="263435" cy="263435"/>
            </a:xfrm>
            <a:prstGeom prst="rect">
              <a:avLst/>
            </a:prstGeom>
          </p:spPr>
        </p:pic>
        <p:pic>
          <p:nvPicPr>
            <p:cNvPr id="16" name="图形 15" descr="复选标记">
              <a:extLst>
                <a:ext uri="{FF2B5EF4-FFF2-40B4-BE49-F238E27FC236}">
                  <a16:creationId xmlns:a16="http://schemas.microsoft.com/office/drawing/2014/main" id="{CA5326C5-8DFF-4678-B360-6C4AD05DA8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2199360"/>
              <a:ext cx="263435" cy="263435"/>
            </a:xfrm>
            <a:prstGeom prst="rect">
              <a:avLst/>
            </a:prstGeom>
          </p:spPr>
        </p:pic>
      </p:grpSp>
      <p:grpSp>
        <p:nvGrpSpPr>
          <p:cNvPr id="19" name="组合 18">
            <a:extLst>
              <a:ext uri="{FF2B5EF4-FFF2-40B4-BE49-F238E27FC236}">
                <a16:creationId xmlns:a16="http://schemas.microsoft.com/office/drawing/2014/main" id="{6741D4A3-4BF0-4741-8607-B5231B9F2332}"/>
              </a:ext>
            </a:extLst>
          </p:cNvPr>
          <p:cNvGrpSpPr/>
          <p:nvPr/>
        </p:nvGrpSpPr>
        <p:grpSpPr>
          <a:xfrm>
            <a:off x="6377940" y="1647490"/>
            <a:ext cx="5143499" cy="923330"/>
            <a:chOff x="6647906" y="2487263"/>
            <a:chExt cx="5143499" cy="923330"/>
          </a:xfrm>
        </p:grpSpPr>
        <p:pic>
          <p:nvPicPr>
            <p:cNvPr id="8" name="图形 7" descr="关闭">
              <a:extLst>
                <a:ext uri="{FF2B5EF4-FFF2-40B4-BE49-F238E27FC236}">
                  <a16:creationId xmlns:a16="http://schemas.microsoft.com/office/drawing/2014/main" id="{A105BAB1-A068-49AC-9284-8FCE3F15E62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47907" y="2519811"/>
              <a:ext cx="263435" cy="263435"/>
            </a:xfrm>
            <a:prstGeom prst="rect">
              <a:avLst/>
            </a:prstGeom>
          </p:spPr>
        </p:pic>
        <p:sp>
          <p:nvSpPr>
            <p:cNvPr id="17" name="文本框 16">
              <a:extLst>
                <a:ext uri="{FF2B5EF4-FFF2-40B4-BE49-F238E27FC236}">
                  <a16:creationId xmlns:a16="http://schemas.microsoft.com/office/drawing/2014/main" id="{D041FD59-FED3-405F-AF32-0DA5EBD5CF11}"/>
                </a:ext>
              </a:extLst>
            </p:cNvPr>
            <p:cNvSpPr txBox="1"/>
            <p:nvPr/>
          </p:nvSpPr>
          <p:spPr>
            <a:xfrm>
              <a:off x="7128176" y="2487263"/>
              <a:ext cx="4663229" cy="92333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部分设备驱动更新不及时、质量差</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太多的发行版，软件适配困难</a:t>
              </a:r>
            </a:p>
          </p:txBody>
        </p:sp>
        <p:pic>
          <p:nvPicPr>
            <p:cNvPr id="18" name="图形 17" descr="关闭">
              <a:extLst>
                <a:ext uri="{FF2B5EF4-FFF2-40B4-BE49-F238E27FC236}">
                  <a16:creationId xmlns:a16="http://schemas.microsoft.com/office/drawing/2014/main" id="{84ADF892-0C82-4954-88F5-3001068307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47906" y="3112852"/>
              <a:ext cx="263435" cy="263435"/>
            </a:xfrm>
            <a:prstGeom prst="rect">
              <a:avLst/>
            </a:prstGeom>
          </p:spPr>
        </p:pic>
      </p:grpSp>
    </p:spTree>
    <p:extLst>
      <p:ext uri="{BB962C8B-B14F-4D97-AF65-F5344CB8AC3E}">
        <p14:creationId xmlns:p14="http://schemas.microsoft.com/office/powerpoint/2010/main" val="9069687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20313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包管理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74947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Package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07</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48480138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a:t>RPM</a:t>
            </a:r>
            <a:r>
              <a:rPr lang="zh-CN" altLang="en-US" sz="3200" cap="none" dirty="0"/>
              <a:t>、</a:t>
            </a:r>
            <a:r>
              <a:rPr lang="en-US" altLang="zh-CN" sz="3200" cap="none" dirty="0"/>
              <a:t>YUM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7037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1245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DDTD</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部署</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43528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System deployment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08</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2665116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err="1"/>
              <a:t>ddtd</a:t>
            </a:r>
            <a:r>
              <a:rPr lang="zh-CN" altLang="en-US" sz="3200" cap="none" dirty="0"/>
              <a:t>部署</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3357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发行版</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E89041D2-31AC-4E6A-A90A-FC559E6D5FB6}"/>
              </a:ext>
            </a:extLst>
          </p:cNvPr>
          <p:cNvSpPr txBox="1"/>
          <p:nvPr/>
        </p:nvSpPr>
        <p:spPr>
          <a:xfrm>
            <a:off x="1415481" y="1572678"/>
            <a:ext cx="9361037" cy="1422954"/>
          </a:xfrm>
          <a:prstGeom prst="rect">
            <a:avLst/>
          </a:prstGeom>
          <a:noFill/>
        </p:spPr>
        <p:txBody>
          <a:bodyPr wrap="square" rtlCol="0">
            <a:spAutoFit/>
          </a:bodyPr>
          <a:lstStyle/>
          <a:p>
            <a:pPr>
              <a:lnSpc>
                <a:spcPct val="150000"/>
              </a:lnSpc>
              <a:spcBef>
                <a:spcPts val="1200"/>
              </a:spcBef>
              <a:spcAft>
                <a:spcPts val="200"/>
              </a:spcAft>
              <a:buClr>
                <a:schemeClr val="accent1"/>
              </a:buClr>
              <a:buSzPct val="100000"/>
            </a:pPr>
            <a:r>
              <a:rPr lang="zh-CN" altLang="en-US" sz="2000" spc="120" dirty="0">
                <a:latin typeface="微软雅黑" panose="020B0503020204020204" pitchFamily="34" charset="-122"/>
                <a:ea typeface="微软雅黑" panose="020B0503020204020204" pitchFamily="34" charset="-122"/>
              </a:rPr>
              <a:t>为了让用户能够方便使用</a:t>
            </a:r>
            <a:r>
              <a:rPr lang="en-US" altLang="zh-CN" sz="2000" spc="120" dirty="0">
                <a:latin typeface="微软雅黑" panose="020B0503020204020204" pitchFamily="34" charset="-122"/>
                <a:ea typeface="微软雅黑" panose="020B0503020204020204" pitchFamily="34" charset="-122"/>
              </a:rPr>
              <a:t>Linux</a:t>
            </a:r>
            <a:r>
              <a:rPr lang="zh-CN" altLang="en-US" sz="2000" spc="120" dirty="0">
                <a:latin typeface="微软雅黑" panose="020B0503020204020204" pitchFamily="34" charset="-122"/>
                <a:ea typeface="微软雅黑" panose="020B0503020204020204" pitchFamily="34" charset="-122"/>
              </a:rPr>
              <a:t>，一些商业公司或团体将</a:t>
            </a:r>
            <a:r>
              <a:rPr lang="en-US" altLang="zh-CN" sz="2000" spc="120" dirty="0">
                <a:latin typeface="微软雅黑" panose="020B0503020204020204" pitchFamily="34" charset="-122"/>
                <a:ea typeface="微软雅黑" panose="020B0503020204020204" pitchFamily="34" charset="-122"/>
              </a:rPr>
              <a:t>Linux kernel</a:t>
            </a:r>
            <a:r>
              <a:rPr lang="zh-CN" altLang="en-US" sz="2000" spc="120" dirty="0">
                <a:latin typeface="微软雅黑" panose="020B0503020204020204" pitchFamily="34" charset="-122"/>
                <a:ea typeface="微软雅黑" panose="020B0503020204020204" pitchFamily="34" charset="-122"/>
              </a:rPr>
              <a:t>与可运行的软件集成起来，并加入自己的包管理工具。这个“</a:t>
            </a:r>
            <a:r>
              <a:rPr lang="en-US" altLang="zh-CN" sz="2000" spc="120" dirty="0">
                <a:latin typeface="微软雅黑" panose="020B0503020204020204" pitchFamily="34" charset="-122"/>
                <a:ea typeface="微软雅黑" panose="020B0503020204020204" pitchFamily="34" charset="-122"/>
              </a:rPr>
              <a:t>kernel + </a:t>
            </a:r>
            <a:r>
              <a:rPr lang="zh-CN" altLang="en-US" sz="2000" spc="120" dirty="0">
                <a:latin typeface="微软雅黑" panose="020B0503020204020204" pitchFamily="34" charset="-122"/>
                <a:ea typeface="微软雅黑" panose="020B0503020204020204" pitchFamily="34" charset="-122"/>
              </a:rPr>
              <a:t>应用软件 </a:t>
            </a:r>
            <a:r>
              <a:rPr lang="en-US" altLang="zh-CN" sz="2000" spc="120" dirty="0">
                <a:latin typeface="微软雅黑" panose="020B0503020204020204" pitchFamily="34" charset="-122"/>
                <a:ea typeface="微软雅黑" panose="020B0503020204020204" pitchFamily="34" charset="-122"/>
              </a:rPr>
              <a:t>+ </a:t>
            </a:r>
            <a:r>
              <a:rPr lang="zh-CN" altLang="en-US" sz="2000" spc="120" dirty="0">
                <a:latin typeface="微软雅黑" panose="020B0503020204020204" pitchFamily="34" charset="-122"/>
                <a:ea typeface="微软雅黑" panose="020B0503020204020204" pitchFamily="34" charset="-122"/>
              </a:rPr>
              <a:t>工具”就称之为</a:t>
            </a:r>
            <a:r>
              <a:rPr lang="en-US" altLang="zh-CN" sz="2000" spc="120" dirty="0">
                <a:latin typeface="微软雅黑" panose="020B0503020204020204" pitchFamily="34" charset="-122"/>
                <a:ea typeface="微软雅黑" panose="020B0503020204020204" pitchFamily="34" charset="-122"/>
              </a:rPr>
              <a:t>Linux distribution</a:t>
            </a:r>
            <a:endParaRPr lang="zh-CN" altLang="en-US" sz="2000" spc="12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1CAB90A-9453-4AB7-9A37-254774E854C0}"/>
              </a:ext>
            </a:extLst>
          </p:cNvPr>
          <p:cNvSpPr txBox="1"/>
          <p:nvPr/>
        </p:nvSpPr>
        <p:spPr>
          <a:xfrm>
            <a:off x="1863972" y="3654231"/>
            <a:ext cx="2080681"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Linux Kernel</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1" name="文本框 10">
            <a:extLst>
              <a:ext uri="{FF2B5EF4-FFF2-40B4-BE49-F238E27FC236}">
                <a16:creationId xmlns:a16="http://schemas.microsoft.com/office/drawing/2014/main" id="{16CDE98A-3BCB-4591-BC4B-2552F209B284}"/>
              </a:ext>
            </a:extLst>
          </p:cNvPr>
          <p:cNvSpPr txBox="1"/>
          <p:nvPr/>
        </p:nvSpPr>
        <p:spPr>
          <a:xfrm>
            <a:off x="2137485" y="4429788"/>
            <a:ext cx="1469565"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Software</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2" name="文本框 11">
            <a:extLst>
              <a:ext uri="{FF2B5EF4-FFF2-40B4-BE49-F238E27FC236}">
                <a16:creationId xmlns:a16="http://schemas.microsoft.com/office/drawing/2014/main" id="{BD7A7826-F00B-4D6B-81D5-B98A236B5B4F}"/>
              </a:ext>
            </a:extLst>
          </p:cNvPr>
          <p:cNvSpPr txBox="1"/>
          <p:nvPr/>
        </p:nvSpPr>
        <p:spPr>
          <a:xfrm>
            <a:off x="1111009" y="5181599"/>
            <a:ext cx="3634932"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Tools</a:t>
            </a:r>
            <a:r>
              <a:rPr lang="en-US" altLang="zh-CN" dirty="0">
                <a:latin typeface="Consolas" panose="020B0609020204030204" pitchFamily="49" charset="0"/>
              </a:rPr>
              <a:t> </a:t>
            </a:r>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 documentations</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3" name="文本框 12">
            <a:extLst>
              <a:ext uri="{FF2B5EF4-FFF2-40B4-BE49-F238E27FC236}">
                <a16:creationId xmlns:a16="http://schemas.microsoft.com/office/drawing/2014/main" id="{EFB7AC34-C26E-4A2A-945E-C4D7575194DC}"/>
              </a:ext>
            </a:extLst>
          </p:cNvPr>
          <p:cNvSpPr txBox="1"/>
          <p:nvPr/>
        </p:nvSpPr>
        <p:spPr>
          <a:xfrm>
            <a:off x="5410119" y="4435631"/>
            <a:ext cx="2842683"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可完整安装的程序</a:t>
            </a:r>
          </a:p>
        </p:txBody>
      </p:sp>
      <p:sp>
        <p:nvSpPr>
          <p:cNvPr id="14" name="文本框 13">
            <a:extLst>
              <a:ext uri="{FF2B5EF4-FFF2-40B4-BE49-F238E27FC236}">
                <a16:creationId xmlns:a16="http://schemas.microsoft.com/office/drawing/2014/main" id="{5A907C3E-FC49-4B90-9272-453F585C7FC7}"/>
              </a:ext>
            </a:extLst>
          </p:cNvPr>
          <p:cNvSpPr txBox="1"/>
          <p:nvPr/>
        </p:nvSpPr>
        <p:spPr>
          <a:xfrm>
            <a:off x="8712815" y="4435631"/>
            <a:ext cx="1928284"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发行版</a:t>
            </a:r>
          </a:p>
        </p:txBody>
      </p:sp>
      <p:sp>
        <p:nvSpPr>
          <p:cNvPr id="3" name="右大括号 2">
            <a:extLst>
              <a:ext uri="{FF2B5EF4-FFF2-40B4-BE49-F238E27FC236}">
                <a16:creationId xmlns:a16="http://schemas.microsoft.com/office/drawing/2014/main" id="{CFC59491-0988-49A4-A519-2FA8A62D7C7E}"/>
              </a:ext>
            </a:extLst>
          </p:cNvPr>
          <p:cNvSpPr/>
          <p:nvPr/>
        </p:nvSpPr>
        <p:spPr>
          <a:xfrm>
            <a:off x="4887286" y="3686706"/>
            <a:ext cx="163773" cy="1897960"/>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 name="箭头: 右 5">
            <a:extLst>
              <a:ext uri="{FF2B5EF4-FFF2-40B4-BE49-F238E27FC236}">
                <a16:creationId xmlns:a16="http://schemas.microsoft.com/office/drawing/2014/main" id="{10E20B61-085E-45AD-A530-773D98BEC67C}"/>
              </a:ext>
            </a:extLst>
          </p:cNvPr>
          <p:cNvSpPr/>
          <p:nvPr/>
        </p:nvSpPr>
        <p:spPr>
          <a:xfrm>
            <a:off x="7982121" y="4494131"/>
            <a:ext cx="541362" cy="283110"/>
          </a:xfrm>
          <a:prstGeom prst="rightArrow">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5743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Debian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0" name="Picture 2" descr="How To Install and Configure Debian 10 Buster with GNOME">
            <a:extLst>
              <a:ext uri="{FF2B5EF4-FFF2-40B4-BE49-F238E27FC236}">
                <a16:creationId xmlns:a16="http://schemas.microsoft.com/office/drawing/2014/main" id="{66175D30-40CE-48DE-9F2F-150A50622C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283" y="1799894"/>
            <a:ext cx="7608455" cy="386565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组合 7">
            <a:extLst>
              <a:ext uri="{FF2B5EF4-FFF2-40B4-BE49-F238E27FC236}">
                <a16:creationId xmlns:a16="http://schemas.microsoft.com/office/drawing/2014/main" id="{A1D372A5-F366-4E85-9636-1453A5332720}"/>
              </a:ext>
            </a:extLst>
          </p:cNvPr>
          <p:cNvGrpSpPr/>
          <p:nvPr/>
        </p:nvGrpSpPr>
        <p:grpSpPr>
          <a:xfrm>
            <a:off x="9091749" y="2690336"/>
            <a:ext cx="2555966" cy="646331"/>
            <a:chOff x="9091749" y="2690336"/>
            <a:chExt cx="2555966" cy="646331"/>
          </a:xfrm>
        </p:grpSpPr>
        <p:sp>
          <p:nvSpPr>
            <p:cNvPr id="9" name="文本框 8">
              <a:extLst>
                <a:ext uri="{FF2B5EF4-FFF2-40B4-BE49-F238E27FC236}">
                  <a16:creationId xmlns:a16="http://schemas.microsoft.com/office/drawing/2014/main" id="{A73B8FA0-3AE8-444C-8DCC-AD951605013D}"/>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精简而稳定</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0" name="图形 9" descr="复选标记">
              <a:extLst>
                <a:ext uri="{FF2B5EF4-FFF2-40B4-BE49-F238E27FC236}">
                  <a16:creationId xmlns:a16="http://schemas.microsoft.com/office/drawing/2014/main" id="{28053D0A-A5DD-4CF8-B4B0-51F9C626F0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29470841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积分​​">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Office_36804079_TF22378848.potx" id="{F62FB227-606A-4DCF-9454-C7C2A6DCEDA3}" vid="{FF5F72B6-EF16-44B6-9476-2E94BA64039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B95296248DAE48B88948FB1D7ABFC9" ma:contentTypeVersion="8" ma:contentTypeDescription="Create a new document." ma:contentTypeScope="" ma:versionID="a4b8c3fc71436b5fb10b2eaea0be767c">
  <xsd:schema xmlns:xsd="http://www.w3.org/2001/XMLSchema" xmlns:xs="http://www.w3.org/2001/XMLSchema" xmlns:p="http://schemas.microsoft.com/office/2006/metadata/properties" xmlns:ns3="2619db52-c58e-49ed-b161-6d74816892de" targetNamespace="http://schemas.microsoft.com/office/2006/metadata/properties" ma:root="true" ma:fieldsID="2b9a3762e51ab804ed21fb6b4371fa68" ns3:_="">
    <xsd:import namespace="2619db52-c58e-49ed-b161-6d74816892d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Locatio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19db52-c58e-49ed-b161-6d74816892d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Location" ma:index="11" nillable="true" ma:displayName="MediaServiceLocation" ma:description="" ma:internalName="MediaServiceLocatio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A693253-315D-40F6-B088-57FF5D047A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619db52-c58e-49ed-b161-6d74816892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8A2F88-55C5-4ED1-9541-807C6542476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F44C90D-2A62-4985-9618-3460247437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4276</Words>
  <Application>Microsoft Office PowerPoint</Application>
  <PresentationFormat>宽屏</PresentationFormat>
  <Paragraphs>593</Paragraphs>
  <Slides>73</Slides>
  <Notes>73</Notes>
  <HiddenSlides>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73</vt:i4>
      </vt:variant>
    </vt:vector>
  </HeadingPairs>
  <TitlesOfParts>
    <vt:vector size="80" baseType="lpstr">
      <vt:lpstr>Microsoft YaHei UI</vt:lpstr>
      <vt:lpstr>微软雅黑</vt:lpstr>
      <vt:lpstr>Arial</vt:lpstr>
      <vt:lpstr>Consolas</vt:lpstr>
      <vt:lpstr>Tw Cen MT</vt:lpstr>
      <vt:lpstr>Wingdings 3</vt:lpstr>
      <vt:lpstr>积分​​</vt:lpstr>
      <vt:lpstr>Linux 基础</vt:lpstr>
      <vt:lpstr>目   录</vt:lpstr>
      <vt:lpstr>目   录</vt:lpstr>
      <vt:lpstr>PowerPoint 演示文稿</vt:lpstr>
      <vt:lpstr>Linux是什么</vt:lpstr>
      <vt:lpstr>Linus</vt:lpstr>
      <vt:lpstr>Linux的优缺点</vt:lpstr>
      <vt:lpstr>Linux发行版</vt:lpstr>
      <vt:lpstr>Debian</vt:lpstr>
      <vt:lpstr>Ubuntu</vt:lpstr>
      <vt:lpstr>Arch</vt:lpstr>
      <vt:lpstr>Elementary OS</vt:lpstr>
      <vt:lpstr>Linux Mint</vt:lpstr>
      <vt:lpstr>CentOS</vt:lpstr>
      <vt:lpstr>Deepin</vt:lpstr>
      <vt:lpstr>OpenSUSE</vt:lpstr>
      <vt:lpstr>Manjaro</vt:lpstr>
      <vt:lpstr>Red hat</vt:lpstr>
      <vt:lpstr>Linux的安装、获取方式</vt:lpstr>
      <vt:lpstr>ssh工具</vt:lpstr>
      <vt:lpstr>PowerPoint 演示文稿</vt:lpstr>
      <vt:lpstr>命令行结构</vt:lpstr>
      <vt:lpstr>ls（list）</vt:lpstr>
      <vt:lpstr>cd （change directory）</vt:lpstr>
      <vt:lpstr>Bash Shell常用快捷键</vt:lpstr>
      <vt:lpstr>用户与用户组</vt:lpstr>
      <vt:lpstr>Linux文件属性</vt:lpstr>
      <vt:lpstr>Linux文件权限</vt:lpstr>
      <vt:lpstr>修改文件的属性和权限</vt:lpstr>
      <vt:lpstr>chmod （change mod）</vt:lpstr>
      <vt:lpstr>chmod</vt:lpstr>
      <vt:lpstr>目录与文件权限的区别</vt:lpstr>
      <vt:lpstr>Linux文件种类与扩展名</vt:lpstr>
      <vt:lpstr>Linux目录配置标准FHS</vt:lpstr>
      <vt:lpstr>Linux目录配置标准FHS</vt:lpstr>
      <vt:lpstr>PowerPoint 演示文稿</vt:lpstr>
      <vt:lpstr>pwd （print working directory）</vt:lpstr>
      <vt:lpstr>mkdir （make directory）</vt:lpstr>
      <vt:lpstr>rmdir （remove directory）</vt:lpstr>
      <vt:lpstr>cp （copy）</vt:lpstr>
      <vt:lpstr>rm （remove）</vt:lpstr>
      <vt:lpstr>mv （move）</vt:lpstr>
      <vt:lpstr>touch</vt:lpstr>
      <vt:lpstr>文件的三个时间</vt:lpstr>
      <vt:lpstr>cat（concatenate）</vt:lpstr>
      <vt:lpstr>more</vt:lpstr>
      <vt:lpstr>tail</vt:lpstr>
      <vt:lpstr>PowerPoint 演示文稿</vt:lpstr>
      <vt:lpstr>nano</vt:lpstr>
      <vt:lpstr>VIM</vt:lpstr>
      <vt:lpstr>PowerPoint 演示文稿</vt:lpstr>
      <vt:lpstr>VIM的三种模式</vt:lpstr>
      <vt:lpstr>VIM键位</vt:lpstr>
      <vt:lpstr>从normal进入insert</vt:lpstr>
      <vt:lpstr>vim 快捷键</vt:lpstr>
      <vt:lpstr>normal下行内的光标快速移动</vt:lpstr>
      <vt:lpstr>行间搜索、光标移动</vt:lpstr>
      <vt:lpstr>PowerPoint 演示文稿</vt:lpstr>
      <vt:lpstr>什么是文件系统</vt:lpstr>
      <vt:lpstr>文件系统的分区大小对比</vt:lpstr>
      <vt:lpstr>ext4</vt:lpstr>
      <vt:lpstr>dumpe2fs</vt:lpstr>
      <vt:lpstr>挂载点</vt:lpstr>
      <vt:lpstr>实体链接与符号链接</vt:lpstr>
      <vt:lpstr>du</vt:lpstr>
      <vt:lpstr>df</vt:lpstr>
      <vt:lpstr>xfs</vt:lpstr>
      <vt:lpstr>PowerPoint 演示文稿</vt:lpstr>
      <vt:lpstr>环境变量、重定向、管道、历史</vt:lpstr>
      <vt:lpstr>PowerPoint 演示文稿</vt:lpstr>
      <vt:lpstr>RPM、YUM</vt:lpstr>
      <vt:lpstr>PowerPoint 演示文稿</vt:lpstr>
      <vt:lpstr>ddtd部署</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2020-07-12T04:16:04Z</dcterms:created>
  <dcterms:modified xsi:type="dcterms:W3CDTF">2020-07-16T01:38:57Z</dcterms:modified>
</cp:coreProperties>
</file>